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3" r:id="rId4"/>
    <p:sldMasterId id="2147483697" r:id="rId5"/>
  </p:sldMasterIdLst>
  <p:notesMasterIdLst>
    <p:notesMasterId r:id="rId35"/>
  </p:notesMasterIdLst>
  <p:sldIdLst>
    <p:sldId id="349" r:id="rId6"/>
    <p:sldId id="318" r:id="rId7"/>
    <p:sldId id="319" r:id="rId8"/>
    <p:sldId id="281" r:id="rId9"/>
    <p:sldId id="282" r:id="rId10"/>
    <p:sldId id="283" r:id="rId11"/>
    <p:sldId id="284" r:id="rId12"/>
    <p:sldId id="285" r:id="rId13"/>
    <p:sldId id="286" r:id="rId14"/>
    <p:sldId id="320" r:id="rId15"/>
    <p:sldId id="288" r:id="rId16"/>
    <p:sldId id="323" r:id="rId17"/>
    <p:sldId id="290" r:id="rId18"/>
    <p:sldId id="312" r:id="rId19"/>
    <p:sldId id="313" r:id="rId20"/>
    <p:sldId id="314" r:id="rId21"/>
    <p:sldId id="315" r:id="rId22"/>
    <p:sldId id="317" r:id="rId23"/>
    <p:sldId id="301" r:id="rId24"/>
    <p:sldId id="302" r:id="rId25"/>
    <p:sldId id="303" r:id="rId26"/>
    <p:sldId id="304" r:id="rId27"/>
    <p:sldId id="305" r:id="rId28"/>
    <p:sldId id="306" r:id="rId29"/>
    <p:sldId id="308" r:id="rId30"/>
    <p:sldId id="307" r:id="rId31"/>
    <p:sldId id="309" r:id="rId32"/>
    <p:sldId id="310" r:id="rId33"/>
    <p:sldId id="325"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88C4"/>
    <a:srgbClr val="E5FFFF"/>
    <a:srgbClr val="C3D7EB"/>
    <a:srgbClr val="86ACD6"/>
    <a:srgbClr val="81A9D5"/>
    <a:srgbClr val="F0FBFE"/>
    <a:srgbClr val="85BEDB"/>
    <a:srgbClr val="0000CC"/>
    <a:srgbClr val="EBFFFF"/>
    <a:srgbClr val="4D85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Orta Stil 2 - Vurgu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1382"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8E012-1D81-4A40-88AE-9A7D1645491B}" type="datetimeFigureOut">
              <a:rPr lang="tr-TR" smtClean="0"/>
              <a:pPr/>
              <a:t>21.01.2021</a:t>
            </a:fld>
            <a:endParaRPr lang="tr-TR"/>
          </a:p>
        </p:txBody>
      </p:sp>
      <p:sp>
        <p:nvSpPr>
          <p:cNvPr id="4" name="Slayt Görüntüsü Yer Tutucus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CCD3BA-39DC-4A3B-BDB8-B0CE96BC6A1A}" type="slidenum">
              <a:rPr lang="tr-TR" smtClean="0"/>
              <a:pPr/>
              <a:t>‹#›</a:t>
            </a:fld>
            <a:endParaRPr lang="tr-TR"/>
          </a:p>
        </p:txBody>
      </p:sp>
    </p:spTree>
    <p:extLst>
      <p:ext uri="{BB962C8B-B14F-4D97-AF65-F5344CB8AC3E}">
        <p14:creationId xmlns:p14="http://schemas.microsoft.com/office/powerpoint/2010/main" val="1059656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1371600" y="1143000"/>
            <a:ext cx="4114800" cy="3086100"/>
          </a:xfrm>
        </p:spPr>
      </p:sp>
      <p:sp>
        <p:nvSpPr>
          <p:cNvPr id="3" name="Not Yer Tutucusu 2"/>
          <p:cNvSpPr>
            <a:spLocks noGrp="1"/>
          </p:cNvSpPr>
          <p:nvPr>
            <p:ph type="body" idx="1"/>
          </p:nvPr>
        </p:nvSpPr>
        <p:spPr/>
        <p:txBody>
          <a:bodyPr/>
          <a:lstStyle/>
          <a:p>
            <a:endParaRPr lang="tr-TR"/>
          </a:p>
        </p:txBody>
      </p:sp>
    </p:spTree>
    <p:extLst>
      <p:ext uri="{BB962C8B-B14F-4D97-AF65-F5344CB8AC3E}">
        <p14:creationId xmlns:p14="http://schemas.microsoft.com/office/powerpoint/2010/main" val="2131363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304130" name="Rectangle 2"/>
          <p:cNvSpPr>
            <a:spLocks noGrp="1" noChangeArrowheads="1"/>
          </p:cNvSpPr>
          <p:nvPr>
            <p:ph type="ctrTitle" sz="quarter"/>
          </p:nvPr>
        </p:nvSpPr>
        <p:spPr>
          <a:xfrm>
            <a:off x="685800" y="1676400"/>
            <a:ext cx="7772400" cy="1828800"/>
          </a:xfrm>
        </p:spPr>
        <p:txBody>
          <a:bodyPr/>
          <a:lstStyle>
            <a:lvl1pPr>
              <a:defRPr/>
            </a:lvl1pPr>
          </a:lstStyle>
          <a:p>
            <a:r>
              <a:rPr lang="tr-TR"/>
              <a:t>Asıl başlık stili için tıklatın</a:t>
            </a:r>
          </a:p>
        </p:txBody>
      </p:sp>
      <p:sp>
        <p:nvSpPr>
          <p:cNvPr id="304131" name="Rectangle 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tr-TR"/>
              <a:t>Asıl alt başlık stilini düzenlemek için tıklatın</a:t>
            </a:r>
          </a:p>
        </p:txBody>
      </p:sp>
      <p:sp>
        <p:nvSpPr>
          <p:cNvPr id="304132" name="Rectangle 4"/>
          <p:cNvSpPr>
            <a:spLocks noGrp="1" noChangeArrowheads="1"/>
          </p:cNvSpPr>
          <p:nvPr>
            <p:ph type="dt" sz="quarter" idx="2"/>
          </p:nvPr>
        </p:nvSpPr>
        <p:spPr/>
        <p:txBody>
          <a:bodyPr/>
          <a:lstStyle>
            <a:lvl1pPr>
              <a:defRPr/>
            </a:lvl1pPr>
          </a:lstStyle>
          <a:p>
            <a:pPr defTabSz="685800" fontAlgn="base">
              <a:spcBef>
                <a:spcPct val="0"/>
              </a:spcBef>
              <a:spcAft>
                <a:spcPct val="0"/>
              </a:spcAft>
              <a:defRPr/>
            </a:pPr>
            <a:endParaRPr lang="tr-TR">
              <a:solidFill>
                <a:srgbClr val="FFFFFF"/>
              </a:solidFill>
            </a:endParaRPr>
          </a:p>
        </p:txBody>
      </p:sp>
      <p:sp>
        <p:nvSpPr>
          <p:cNvPr id="304133" name="Rectangle 5"/>
          <p:cNvSpPr>
            <a:spLocks noGrp="1" noChangeArrowheads="1"/>
          </p:cNvSpPr>
          <p:nvPr>
            <p:ph type="ftr" sz="quarter" idx="3"/>
          </p:nvPr>
        </p:nvSpPr>
        <p:spPr/>
        <p:txBody>
          <a:bodyPr/>
          <a:lstStyle>
            <a:lvl1pPr>
              <a:defRPr/>
            </a:lvl1pPr>
          </a:lstStyle>
          <a:p>
            <a:pPr algn="ctr" defTabSz="685800" fontAlgn="base">
              <a:spcBef>
                <a:spcPct val="0"/>
              </a:spcBef>
              <a:spcAft>
                <a:spcPct val="0"/>
              </a:spcAft>
              <a:defRPr/>
            </a:pPr>
            <a:endParaRPr lang="tr-TR">
              <a:solidFill>
                <a:srgbClr val="FFFFFF"/>
              </a:solidFill>
            </a:endParaRPr>
          </a:p>
        </p:txBody>
      </p:sp>
      <p:sp>
        <p:nvSpPr>
          <p:cNvPr id="304134" name="Rectangle 6"/>
          <p:cNvSpPr>
            <a:spLocks noGrp="1" noChangeArrowheads="1"/>
          </p:cNvSpPr>
          <p:nvPr>
            <p:ph type="sldNum" sz="quarter" idx="4"/>
          </p:nvPr>
        </p:nvSpPr>
        <p:spPr/>
        <p:txBody>
          <a:bodyPr/>
          <a:lstStyle>
            <a:lvl1pPr>
              <a:defRPr/>
            </a:lvl1pPr>
          </a:lstStyle>
          <a:p>
            <a:pPr defTabSz="685800" fontAlgn="base">
              <a:spcBef>
                <a:spcPct val="0"/>
              </a:spcBef>
              <a:spcAft>
                <a:spcPct val="0"/>
              </a:spcAft>
              <a:defRPr/>
            </a:pPr>
            <a:fld id="{F15476AB-0A92-4902-ADA1-3103927415BB}" type="slidenum">
              <a:rPr lang="tr-TR" smtClean="0">
                <a:solidFill>
                  <a:srgbClr val="FFFFFF"/>
                </a:solidFill>
              </a:rPr>
              <a:pPr defTabSz="685800" fontAlgn="base">
                <a:spcBef>
                  <a:spcPct val="0"/>
                </a:spcBef>
                <a:spcAft>
                  <a:spcPct val="0"/>
                </a:spcAft>
                <a:defRPr/>
              </a:pPr>
              <a:t>‹#›</a:t>
            </a:fld>
            <a:endParaRPr lang="tr-TR">
              <a:solidFill>
                <a:srgbClr val="FFFFFF"/>
              </a:solidFill>
            </a:endParaRPr>
          </a:p>
        </p:txBody>
      </p:sp>
    </p:spTree>
    <p:extLst>
      <p:ext uri="{BB962C8B-B14F-4D97-AF65-F5344CB8AC3E}">
        <p14:creationId xmlns:p14="http://schemas.microsoft.com/office/powerpoint/2010/main" val="3851909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Dikey Metin Yer Tutucusu"/>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lvl1pPr>
              <a:defRPr/>
            </a:lvl1pPr>
          </a:lstStyle>
          <a:p>
            <a:pPr defTabSz="685800" fontAlgn="base">
              <a:spcBef>
                <a:spcPct val="0"/>
              </a:spcBef>
              <a:spcAft>
                <a:spcPct val="0"/>
              </a:spcAft>
              <a:defRPr/>
            </a:pPr>
            <a:endParaRPr lang="tr-TR">
              <a:solidFill>
                <a:srgbClr val="FFFFFF"/>
              </a:solidFill>
            </a:endParaRPr>
          </a:p>
        </p:txBody>
      </p:sp>
      <p:sp>
        <p:nvSpPr>
          <p:cNvPr id="5" name="4 Altbilgi Yer Tutucusu"/>
          <p:cNvSpPr>
            <a:spLocks noGrp="1"/>
          </p:cNvSpPr>
          <p:nvPr>
            <p:ph type="ftr" sz="quarter" idx="11"/>
          </p:nvPr>
        </p:nvSpPr>
        <p:spPr/>
        <p:txBody>
          <a:bodyPr/>
          <a:lstStyle>
            <a:lvl1pPr>
              <a:defRPr/>
            </a:lvl1pPr>
          </a:lstStyle>
          <a:p>
            <a:pPr algn="ctr" defTabSz="685800" fontAlgn="base">
              <a:spcBef>
                <a:spcPct val="0"/>
              </a:spcBef>
              <a:spcAft>
                <a:spcPct val="0"/>
              </a:spcAft>
              <a:defRPr/>
            </a:pPr>
            <a:endParaRPr lang="tr-TR">
              <a:solidFill>
                <a:srgbClr val="FFFFFF"/>
              </a:solidFill>
            </a:endParaRPr>
          </a:p>
        </p:txBody>
      </p:sp>
      <p:sp>
        <p:nvSpPr>
          <p:cNvPr id="6" name="5 Slayt Numarası Yer Tutucusu"/>
          <p:cNvSpPr>
            <a:spLocks noGrp="1"/>
          </p:cNvSpPr>
          <p:nvPr>
            <p:ph type="sldNum" sz="quarter" idx="12"/>
          </p:nvPr>
        </p:nvSpPr>
        <p:spPr/>
        <p:txBody>
          <a:bodyPr/>
          <a:lstStyle>
            <a:lvl1pPr>
              <a:defRPr/>
            </a:lvl1pPr>
          </a:lstStyle>
          <a:p>
            <a:pPr defTabSz="685800" fontAlgn="base">
              <a:spcBef>
                <a:spcPct val="0"/>
              </a:spcBef>
              <a:spcAft>
                <a:spcPct val="0"/>
              </a:spcAft>
              <a:defRPr/>
            </a:pPr>
            <a:fld id="{2DC35C4A-3F43-41DA-AE69-B56501DD5141}" type="slidenum">
              <a:rPr lang="tr-TR" smtClean="0">
                <a:solidFill>
                  <a:srgbClr val="FFFFFF"/>
                </a:solidFill>
              </a:rPr>
              <a:pPr defTabSz="685800" fontAlgn="base">
                <a:spcBef>
                  <a:spcPct val="0"/>
                </a:spcBef>
                <a:spcAft>
                  <a:spcPct val="0"/>
                </a:spcAft>
                <a:defRPr/>
              </a:pPr>
              <a:t>‹#›</a:t>
            </a:fld>
            <a:endParaRPr lang="tr-TR">
              <a:solidFill>
                <a:srgbClr val="FFFFFF"/>
              </a:solidFill>
            </a:endParaRPr>
          </a:p>
        </p:txBody>
      </p:sp>
    </p:spTree>
    <p:extLst>
      <p:ext uri="{BB962C8B-B14F-4D97-AF65-F5344CB8AC3E}">
        <p14:creationId xmlns:p14="http://schemas.microsoft.com/office/powerpoint/2010/main" val="3303558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381000"/>
            <a:ext cx="2057400" cy="5715000"/>
          </a:xfrm>
        </p:spPr>
        <p:txBody>
          <a:bodyPr vert="eaVert"/>
          <a:lstStyle/>
          <a:p>
            <a:r>
              <a:rPr lang="tr-TR"/>
              <a:t>Asıl başlık stili için tıklatın</a:t>
            </a:r>
          </a:p>
        </p:txBody>
      </p:sp>
      <p:sp>
        <p:nvSpPr>
          <p:cNvPr id="3" name="2 Dikey Metin Yer Tutucusu"/>
          <p:cNvSpPr>
            <a:spLocks noGrp="1"/>
          </p:cNvSpPr>
          <p:nvPr>
            <p:ph type="body" orient="vert" idx="1"/>
          </p:nvPr>
        </p:nvSpPr>
        <p:spPr>
          <a:xfrm>
            <a:off x="457200" y="381000"/>
            <a:ext cx="6019800" cy="5715000"/>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lvl1pPr>
              <a:defRPr/>
            </a:lvl1pPr>
          </a:lstStyle>
          <a:p>
            <a:pPr defTabSz="685800" fontAlgn="base">
              <a:spcBef>
                <a:spcPct val="0"/>
              </a:spcBef>
              <a:spcAft>
                <a:spcPct val="0"/>
              </a:spcAft>
              <a:defRPr/>
            </a:pPr>
            <a:endParaRPr lang="tr-TR">
              <a:solidFill>
                <a:srgbClr val="FFFFFF"/>
              </a:solidFill>
            </a:endParaRPr>
          </a:p>
        </p:txBody>
      </p:sp>
      <p:sp>
        <p:nvSpPr>
          <p:cNvPr id="5" name="4 Altbilgi Yer Tutucusu"/>
          <p:cNvSpPr>
            <a:spLocks noGrp="1"/>
          </p:cNvSpPr>
          <p:nvPr>
            <p:ph type="ftr" sz="quarter" idx="11"/>
          </p:nvPr>
        </p:nvSpPr>
        <p:spPr/>
        <p:txBody>
          <a:bodyPr/>
          <a:lstStyle>
            <a:lvl1pPr>
              <a:defRPr/>
            </a:lvl1pPr>
          </a:lstStyle>
          <a:p>
            <a:pPr algn="ctr" defTabSz="685800" fontAlgn="base">
              <a:spcBef>
                <a:spcPct val="0"/>
              </a:spcBef>
              <a:spcAft>
                <a:spcPct val="0"/>
              </a:spcAft>
              <a:defRPr/>
            </a:pPr>
            <a:endParaRPr lang="tr-TR">
              <a:solidFill>
                <a:srgbClr val="FFFFFF"/>
              </a:solidFill>
            </a:endParaRPr>
          </a:p>
        </p:txBody>
      </p:sp>
      <p:sp>
        <p:nvSpPr>
          <p:cNvPr id="6" name="5 Slayt Numarası Yer Tutucusu"/>
          <p:cNvSpPr>
            <a:spLocks noGrp="1"/>
          </p:cNvSpPr>
          <p:nvPr>
            <p:ph type="sldNum" sz="quarter" idx="12"/>
          </p:nvPr>
        </p:nvSpPr>
        <p:spPr/>
        <p:txBody>
          <a:bodyPr/>
          <a:lstStyle>
            <a:lvl1pPr>
              <a:defRPr/>
            </a:lvl1pPr>
          </a:lstStyle>
          <a:p>
            <a:pPr defTabSz="685800" fontAlgn="base">
              <a:spcBef>
                <a:spcPct val="0"/>
              </a:spcBef>
              <a:spcAft>
                <a:spcPct val="0"/>
              </a:spcAft>
              <a:defRPr/>
            </a:pPr>
            <a:fld id="{E8B59211-256F-41C9-A042-FA7A88E2D031}" type="slidenum">
              <a:rPr lang="tr-TR" smtClean="0">
                <a:solidFill>
                  <a:srgbClr val="FFFFFF"/>
                </a:solidFill>
              </a:rPr>
              <a:pPr defTabSz="685800" fontAlgn="base">
                <a:spcBef>
                  <a:spcPct val="0"/>
                </a:spcBef>
                <a:spcAft>
                  <a:spcPct val="0"/>
                </a:spcAft>
                <a:defRPr/>
              </a:pPr>
              <a:t>‹#›</a:t>
            </a:fld>
            <a:endParaRPr lang="tr-TR">
              <a:solidFill>
                <a:srgbClr val="FFFFFF"/>
              </a:solidFill>
            </a:endParaRPr>
          </a:p>
        </p:txBody>
      </p:sp>
    </p:spTree>
    <p:extLst>
      <p:ext uri="{BB962C8B-B14F-4D97-AF65-F5344CB8AC3E}">
        <p14:creationId xmlns:p14="http://schemas.microsoft.com/office/powerpoint/2010/main" val="1460062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Başlık, İçerik ve Metin">
    <p:spTree>
      <p:nvGrpSpPr>
        <p:cNvPr id="1" name=""/>
        <p:cNvGrpSpPr/>
        <p:nvPr/>
      </p:nvGrpSpPr>
      <p:grpSpPr>
        <a:xfrm>
          <a:off x="0" y="0"/>
          <a:ext cx="0" cy="0"/>
          <a:chOff x="0" y="0"/>
          <a:chExt cx="0" cy="0"/>
        </a:xfrm>
      </p:grpSpPr>
      <p:sp>
        <p:nvSpPr>
          <p:cNvPr id="2" name="1 Başlık"/>
          <p:cNvSpPr>
            <a:spLocks noGrp="1"/>
          </p:cNvSpPr>
          <p:nvPr>
            <p:ph type="title"/>
          </p:nvPr>
        </p:nvSpPr>
        <p:spPr>
          <a:xfrm>
            <a:off x="457200" y="381000"/>
            <a:ext cx="8229600" cy="1371600"/>
          </a:xfrm>
        </p:spPr>
        <p:txBody>
          <a:bodyPr/>
          <a:lstStyle/>
          <a:p>
            <a:r>
              <a:rPr lang="tr-TR"/>
              <a:t>Asıl başlık stili için tıklatın</a:t>
            </a:r>
          </a:p>
        </p:txBody>
      </p:sp>
      <p:sp>
        <p:nvSpPr>
          <p:cNvPr id="3" name="2 İçerik Yer Tutucusu"/>
          <p:cNvSpPr>
            <a:spLocks noGrp="1"/>
          </p:cNvSpPr>
          <p:nvPr>
            <p:ph sz="half" idx="1"/>
          </p:nvPr>
        </p:nvSpPr>
        <p:spPr>
          <a:xfrm>
            <a:off x="457200" y="1981200"/>
            <a:ext cx="4038600" cy="4114800"/>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p:nvPr>
        </p:nvSpPr>
        <p:spPr>
          <a:xfrm>
            <a:off x="4648200" y="1981200"/>
            <a:ext cx="4038600" cy="4114800"/>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Veri Yer Tutucusu"/>
          <p:cNvSpPr>
            <a:spLocks noGrp="1"/>
          </p:cNvSpPr>
          <p:nvPr>
            <p:ph type="dt" sz="half" idx="10"/>
          </p:nvPr>
        </p:nvSpPr>
        <p:spPr>
          <a:xfrm>
            <a:off x="457200" y="6245225"/>
            <a:ext cx="2133600" cy="476250"/>
          </a:xfrm>
        </p:spPr>
        <p:txBody>
          <a:bodyPr/>
          <a:lstStyle>
            <a:lvl1pPr>
              <a:defRPr/>
            </a:lvl1pPr>
          </a:lstStyle>
          <a:p>
            <a:pPr defTabSz="685800" fontAlgn="base">
              <a:spcBef>
                <a:spcPct val="0"/>
              </a:spcBef>
              <a:spcAft>
                <a:spcPct val="0"/>
              </a:spcAft>
              <a:defRPr/>
            </a:pPr>
            <a:endParaRPr lang="tr-TR">
              <a:solidFill>
                <a:srgbClr val="FFFFFF"/>
              </a:solidFill>
            </a:endParaRPr>
          </a:p>
        </p:txBody>
      </p:sp>
      <p:sp>
        <p:nvSpPr>
          <p:cNvPr id="6" name="5 Altbilgi Yer Tutucusu"/>
          <p:cNvSpPr>
            <a:spLocks noGrp="1"/>
          </p:cNvSpPr>
          <p:nvPr>
            <p:ph type="ftr" sz="quarter" idx="11"/>
          </p:nvPr>
        </p:nvSpPr>
        <p:spPr>
          <a:xfrm>
            <a:off x="3124200" y="6245225"/>
            <a:ext cx="2895600" cy="476250"/>
          </a:xfrm>
        </p:spPr>
        <p:txBody>
          <a:bodyPr/>
          <a:lstStyle>
            <a:lvl1pPr>
              <a:defRPr/>
            </a:lvl1pPr>
          </a:lstStyle>
          <a:p>
            <a:pPr algn="ctr" defTabSz="685800" fontAlgn="base">
              <a:spcBef>
                <a:spcPct val="0"/>
              </a:spcBef>
              <a:spcAft>
                <a:spcPct val="0"/>
              </a:spcAft>
              <a:defRPr/>
            </a:pPr>
            <a:endParaRPr lang="tr-TR">
              <a:solidFill>
                <a:srgbClr val="FFFFFF"/>
              </a:solidFill>
            </a:endParaRPr>
          </a:p>
        </p:txBody>
      </p:sp>
      <p:sp>
        <p:nvSpPr>
          <p:cNvPr id="7" name="6 Slayt Numarası Yer Tutucusu"/>
          <p:cNvSpPr>
            <a:spLocks noGrp="1"/>
          </p:cNvSpPr>
          <p:nvPr>
            <p:ph type="sldNum" sz="quarter" idx="12"/>
          </p:nvPr>
        </p:nvSpPr>
        <p:spPr>
          <a:xfrm>
            <a:off x="6553200" y="6245225"/>
            <a:ext cx="2133600" cy="476250"/>
          </a:xfrm>
        </p:spPr>
        <p:txBody>
          <a:bodyPr/>
          <a:lstStyle>
            <a:lvl1pPr>
              <a:defRPr/>
            </a:lvl1pPr>
          </a:lstStyle>
          <a:p>
            <a:pPr defTabSz="685800" fontAlgn="base">
              <a:spcBef>
                <a:spcPct val="0"/>
              </a:spcBef>
              <a:spcAft>
                <a:spcPct val="0"/>
              </a:spcAft>
              <a:defRPr/>
            </a:pPr>
            <a:fld id="{90BF83D4-B431-4267-B94B-43B452B52552}" type="slidenum">
              <a:rPr lang="tr-TR" smtClean="0">
                <a:solidFill>
                  <a:srgbClr val="FFFFFF"/>
                </a:solidFill>
              </a:rPr>
              <a:pPr defTabSz="685800" fontAlgn="base">
                <a:spcBef>
                  <a:spcPct val="0"/>
                </a:spcBef>
                <a:spcAft>
                  <a:spcPct val="0"/>
                </a:spcAft>
                <a:defRPr/>
              </a:pPr>
              <a:t>‹#›</a:t>
            </a:fld>
            <a:endParaRPr lang="tr-TR">
              <a:solidFill>
                <a:srgbClr val="FFFFFF"/>
              </a:solidFill>
            </a:endParaRPr>
          </a:p>
        </p:txBody>
      </p:sp>
    </p:spTree>
    <p:extLst>
      <p:ext uri="{BB962C8B-B14F-4D97-AF65-F5344CB8AC3E}">
        <p14:creationId xmlns:p14="http://schemas.microsoft.com/office/powerpoint/2010/main" val="1989690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Başlık ve Tablo">
    <p:spTree>
      <p:nvGrpSpPr>
        <p:cNvPr id="1" name=""/>
        <p:cNvGrpSpPr/>
        <p:nvPr/>
      </p:nvGrpSpPr>
      <p:grpSpPr>
        <a:xfrm>
          <a:off x="0" y="0"/>
          <a:ext cx="0" cy="0"/>
          <a:chOff x="0" y="0"/>
          <a:chExt cx="0" cy="0"/>
        </a:xfrm>
      </p:grpSpPr>
      <p:sp>
        <p:nvSpPr>
          <p:cNvPr id="2" name="1 Başlık"/>
          <p:cNvSpPr>
            <a:spLocks noGrp="1"/>
          </p:cNvSpPr>
          <p:nvPr>
            <p:ph type="title"/>
          </p:nvPr>
        </p:nvSpPr>
        <p:spPr>
          <a:xfrm>
            <a:off x="457200" y="381000"/>
            <a:ext cx="8229600" cy="1371600"/>
          </a:xfrm>
        </p:spPr>
        <p:txBody>
          <a:bodyPr/>
          <a:lstStyle/>
          <a:p>
            <a:r>
              <a:rPr lang="tr-TR"/>
              <a:t>Asıl başlık stili için tıklatın</a:t>
            </a:r>
          </a:p>
        </p:txBody>
      </p:sp>
      <p:sp>
        <p:nvSpPr>
          <p:cNvPr id="3" name="2 Tablo Yer Tutucusu"/>
          <p:cNvSpPr>
            <a:spLocks noGrp="1"/>
          </p:cNvSpPr>
          <p:nvPr>
            <p:ph type="tbl" idx="1"/>
          </p:nvPr>
        </p:nvSpPr>
        <p:spPr>
          <a:xfrm>
            <a:off x="457200" y="1981200"/>
            <a:ext cx="8229600" cy="4114800"/>
          </a:xfrm>
        </p:spPr>
        <p:txBody>
          <a:bodyPr/>
          <a:lstStyle/>
          <a:p>
            <a:endParaRPr lang="tr-TR"/>
          </a:p>
        </p:txBody>
      </p:sp>
      <p:sp>
        <p:nvSpPr>
          <p:cNvPr id="4" name="3 Veri Yer Tutucusu"/>
          <p:cNvSpPr>
            <a:spLocks noGrp="1"/>
          </p:cNvSpPr>
          <p:nvPr>
            <p:ph type="dt" sz="half" idx="10"/>
          </p:nvPr>
        </p:nvSpPr>
        <p:spPr>
          <a:xfrm>
            <a:off x="457200" y="6245225"/>
            <a:ext cx="2133600" cy="476250"/>
          </a:xfrm>
        </p:spPr>
        <p:txBody>
          <a:bodyPr/>
          <a:lstStyle>
            <a:lvl1pPr>
              <a:defRPr/>
            </a:lvl1pPr>
          </a:lstStyle>
          <a:p>
            <a:pPr defTabSz="685800" fontAlgn="base">
              <a:spcBef>
                <a:spcPct val="0"/>
              </a:spcBef>
              <a:spcAft>
                <a:spcPct val="0"/>
              </a:spcAft>
              <a:defRPr/>
            </a:pPr>
            <a:endParaRPr lang="tr-TR">
              <a:solidFill>
                <a:srgbClr val="FFFFFF"/>
              </a:solidFill>
            </a:endParaRPr>
          </a:p>
        </p:txBody>
      </p:sp>
      <p:sp>
        <p:nvSpPr>
          <p:cNvPr id="5" name="4 Altbilgi Yer Tutucusu"/>
          <p:cNvSpPr>
            <a:spLocks noGrp="1"/>
          </p:cNvSpPr>
          <p:nvPr>
            <p:ph type="ftr" sz="quarter" idx="11"/>
          </p:nvPr>
        </p:nvSpPr>
        <p:spPr>
          <a:xfrm>
            <a:off x="3124200" y="6245225"/>
            <a:ext cx="2895600" cy="476250"/>
          </a:xfrm>
        </p:spPr>
        <p:txBody>
          <a:bodyPr/>
          <a:lstStyle>
            <a:lvl1pPr>
              <a:defRPr/>
            </a:lvl1pPr>
          </a:lstStyle>
          <a:p>
            <a:pPr algn="ctr" defTabSz="685800" fontAlgn="base">
              <a:spcBef>
                <a:spcPct val="0"/>
              </a:spcBef>
              <a:spcAft>
                <a:spcPct val="0"/>
              </a:spcAft>
              <a:defRPr/>
            </a:pPr>
            <a:endParaRPr lang="tr-TR">
              <a:solidFill>
                <a:srgbClr val="FFFFFF"/>
              </a:solidFill>
            </a:endParaRPr>
          </a:p>
        </p:txBody>
      </p:sp>
      <p:sp>
        <p:nvSpPr>
          <p:cNvPr id="6" name="5 Slayt Numarası Yer Tutucusu"/>
          <p:cNvSpPr>
            <a:spLocks noGrp="1"/>
          </p:cNvSpPr>
          <p:nvPr>
            <p:ph type="sldNum" sz="quarter" idx="12"/>
          </p:nvPr>
        </p:nvSpPr>
        <p:spPr>
          <a:xfrm>
            <a:off x="6553200" y="6245225"/>
            <a:ext cx="2133600" cy="476250"/>
          </a:xfrm>
        </p:spPr>
        <p:txBody>
          <a:bodyPr/>
          <a:lstStyle>
            <a:lvl1pPr>
              <a:defRPr/>
            </a:lvl1pPr>
          </a:lstStyle>
          <a:p>
            <a:pPr defTabSz="685800" fontAlgn="base">
              <a:spcBef>
                <a:spcPct val="0"/>
              </a:spcBef>
              <a:spcAft>
                <a:spcPct val="0"/>
              </a:spcAft>
              <a:defRPr/>
            </a:pPr>
            <a:fld id="{9F88880C-E91C-4A32-A773-3B833168F639}" type="slidenum">
              <a:rPr lang="tr-TR" smtClean="0">
                <a:solidFill>
                  <a:srgbClr val="FFFFFF"/>
                </a:solidFill>
              </a:rPr>
              <a:pPr defTabSz="685800" fontAlgn="base">
                <a:spcBef>
                  <a:spcPct val="0"/>
                </a:spcBef>
                <a:spcAft>
                  <a:spcPct val="0"/>
                </a:spcAft>
                <a:defRPr/>
              </a:pPr>
              <a:t>‹#›</a:t>
            </a:fld>
            <a:endParaRPr lang="tr-TR">
              <a:solidFill>
                <a:srgbClr val="FFFFFF"/>
              </a:solidFill>
            </a:endParaRPr>
          </a:p>
        </p:txBody>
      </p:sp>
    </p:spTree>
    <p:extLst>
      <p:ext uri="{BB962C8B-B14F-4D97-AF65-F5344CB8AC3E}">
        <p14:creationId xmlns:p14="http://schemas.microsoft.com/office/powerpoint/2010/main" val="3145935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184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pPr/>
              <a:t>‹#›</a:t>
            </a:fld>
            <a:endParaRPr lang="en-US" dirty="0"/>
          </a:p>
        </p:txBody>
      </p:sp>
    </p:spTree>
    <p:extLst>
      <p:ext uri="{BB962C8B-B14F-4D97-AF65-F5344CB8AC3E}">
        <p14:creationId xmlns:p14="http://schemas.microsoft.com/office/powerpoint/2010/main" val="309511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1108973"/>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pPr/>
              <a:t>‹#›</a:t>
            </a:fld>
            <a:endParaRPr lang="en-US" dirty="0"/>
          </a:p>
        </p:txBody>
      </p:sp>
    </p:spTree>
    <p:extLst>
      <p:ext uri="{BB962C8B-B14F-4D97-AF65-F5344CB8AC3E}">
        <p14:creationId xmlns:p14="http://schemas.microsoft.com/office/powerpoint/2010/main" val="19853922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43993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2315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lvl1pPr>
              <a:defRPr/>
            </a:lvl1pPr>
          </a:lstStyle>
          <a:p>
            <a:pPr defTabSz="685800" fontAlgn="base">
              <a:spcBef>
                <a:spcPct val="0"/>
              </a:spcBef>
              <a:spcAft>
                <a:spcPct val="0"/>
              </a:spcAft>
              <a:defRPr/>
            </a:pPr>
            <a:endParaRPr lang="tr-TR">
              <a:solidFill>
                <a:srgbClr val="FFFFFF"/>
              </a:solidFill>
            </a:endParaRPr>
          </a:p>
        </p:txBody>
      </p:sp>
      <p:sp>
        <p:nvSpPr>
          <p:cNvPr id="5" name="4 Altbilgi Yer Tutucusu"/>
          <p:cNvSpPr>
            <a:spLocks noGrp="1"/>
          </p:cNvSpPr>
          <p:nvPr>
            <p:ph type="ftr" sz="quarter" idx="11"/>
          </p:nvPr>
        </p:nvSpPr>
        <p:spPr/>
        <p:txBody>
          <a:bodyPr/>
          <a:lstStyle>
            <a:lvl1pPr>
              <a:defRPr/>
            </a:lvl1pPr>
          </a:lstStyle>
          <a:p>
            <a:pPr algn="ctr" defTabSz="685800" fontAlgn="base">
              <a:spcBef>
                <a:spcPct val="0"/>
              </a:spcBef>
              <a:spcAft>
                <a:spcPct val="0"/>
              </a:spcAft>
              <a:defRPr/>
            </a:pPr>
            <a:endParaRPr lang="tr-TR">
              <a:solidFill>
                <a:srgbClr val="FFFFFF"/>
              </a:solidFill>
            </a:endParaRPr>
          </a:p>
        </p:txBody>
      </p:sp>
      <p:sp>
        <p:nvSpPr>
          <p:cNvPr id="6" name="5 Slayt Numarası Yer Tutucusu"/>
          <p:cNvSpPr>
            <a:spLocks noGrp="1"/>
          </p:cNvSpPr>
          <p:nvPr>
            <p:ph type="sldNum" sz="quarter" idx="12"/>
          </p:nvPr>
        </p:nvSpPr>
        <p:spPr/>
        <p:txBody>
          <a:bodyPr/>
          <a:lstStyle>
            <a:lvl1pPr>
              <a:defRPr/>
            </a:lvl1pPr>
          </a:lstStyle>
          <a:p>
            <a:pPr defTabSz="685800" fontAlgn="base">
              <a:spcBef>
                <a:spcPct val="0"/>
              </a:spcBef>
              <a:spcAft>
                <a:spcPct val="0"/>
              </a:spcAft>
              <a:defRPr/>
            </a:pPr>
            <a:fld id="{B3ABB21D-7B2C-485E-B554-7B947905CACF}" type="slidenum">
              <a:rPr lang="tr-TR" smtClean="0">
                <a:solidFill>
                  <a:srgbClr val="FFFFFF"/>
                </a:solidFill>
              </a:rPr>
              <a:pPr defTabSz="685800" fontAlgn="base">
                <a:spcBef>
                  <a:spcPct val="0"/>
                </a:spcBef>
                <a:spcAft>
                  <a:spcPct val="0"/>
                </a:spcAft>
                <a:defRPr/>
              </a:pPr>
              <a:t>‹#›</a:t>
            </a:fld>
            <a:endParaRPr lang="tr-TR">
              <a:solidFill>
                <a:srgbClr val="FFFFFF"/>
              </a:solidFill>
            </a:endParaRPr>
          </a:p>
        </p:txBody>
      </p:sp>
    </p:spTree>
    <p:extLst>
      <p:ext uri="{BB962C8B-B14F-4D97-AF65-F5344CB8AC3E}">
        <p14:creationId xmlns:p14="http://schemas.microsoft.com/office/powerpoint/2010/main" val="3474124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18713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tr-TR"/>
              <a:t>Asıl başlık stilini düzenlemek için tıklayın</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pPr/>
              <a:t>‹#›</a:t>
            </a:fld>
            <a:endParaRPr lang="en-US" dirty="0"/>
          </a:p>
        </p:txBody>
      </p:sp>
    </p:spTree>
    <p:extLst>
      <p:ext uri="{BB962C8B-B14F-4D97-AF65-F5344CB8AC3E}">
        <p14:creationId xmlns:p14="http://schemas.microsoft.com/office/powerpoint/2010/main" val="2125966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0675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82624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tr-TR"/>
              <a:t>Asıl başlık stilini düzenlemek için tıklayın</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920521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51302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tr-TR"/>
              <a:t>Asıl başlık stilini düzenlemek için tıklayın</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286891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tr-TR"/>
              <a:t>Asıl başlık stilini düzenlemek için tıklayın</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23915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pPr/>
              <a:t>‹#›</a:t>
            </a:fld>
            <a:endParaRPr lang="en-US" dirty="0"/>
          </a:p>
        </p:txBody>
      </p:sp>
    </p:spTree>
    <p:extLst>
      <p:ext uri="{BB962C8B-B14F-4D97-AF65-F5344CB8AC3E}">
        <p14:creationId xmlns:p14="http://schemas.microsoft.com/office/powerpoint/2010/main" val="20868739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0892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2"/>
            <a:ext cx="7772400" cy="1362075"/>
          </a:xfrm>
        </p:spPr>
        <p:txBody>
          <a:bodyPr anchor="t"/>
          <a:lstStyle>
            <a:lvl1pPr algn="l">
              <a:defRPr sz="3000" b="1" cap="all"/>
            </a:lvl1pPr>
          </a:lstStyle>
          <a:p>
            <a:r>
              <a:rPr lang="tr-TR"/>
              <a:t>Asıl başlık stili için tıklatın</a:t>
            </a: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tr-TR"/>
              <a:t>Asıl metin stillerini düzenlemek için tıklatın</a:t>
            </a:r>
          </a:p>
        </p:txBody>
      </p:sp>
      <p:sp>
        <p:nvSpPr>
          <p:cNvPr id="4" name="3 Veri Yer Tutucusu"/>
          <p:cNvSpPr>
            <a:spLocks noGrp="1"/>
          </p:cNvSpPr>
          <p:nvPr>
            <p:ph type="dt" sz="half" idx="10"/>
          </p:nvPr>
        </p:nvSpPr>
        <p:spPr/>
        <p:txBody>
          <a:bodyPr/>
          <a:lstStyle>
            <a:lvl1pPr>
              <a:defRPr/>
            </a:lvl1pPr>
          </a:lstStyle>
          <a:p>
            <a:pPr defTabSz="685800" fontAlgn="base">
              <a:spcBef>
                <a:spcPct val="0"/>
              </a:spcBef>
              <a:spcAft>
                <a:spcPct val="0"/>
              </a:spcAft>
              <a:defRPr/>
            </a:pPr>
            <a:endParaRPr lang="tr-TR">
              <a:solidFill>
                <a:srgbClr val="FFFFFF"/>
              </a:solidFill>
            </a:endParaRPr>
          </a:p>
        </p:txBody>
      </p:sp>
      <p:sp>
        <p:nvSpPr>
          <p:cNvPr id="5" name="4 Altbilgi Yer Tutucusu"/>
          <p:cNvSpPr>
            <a:spLocks noGrp="1"/>
          </p:cNvSpPr>
          <p:nvPr>
            <p:ph type="ftr" sz="quarter" idx="11"/>
          </p:nvPr>
        </p:nvSpPr>
        <p:spPr/>
        <p:txBody>
          <a:bodyPr/>
          <a:lstStyle>
            <a:lvl1pPr>
              <a:defRPr/>
            </a:lvl1pPr>
          </a:lstStyle>
          <a:p>
            <a:pPr algn="ctr" defTabSz="685800" fontAlgn="base">
              <a:spcBef>
                <a:spcPct val="0"/>
              </a:spcBef>
              <a:spcAft>
                <a:spcPct val="0"/>
              </a:spcAft>
              <a:defRPr/>
            </a:pPr>
            <a:endParaRPr lang="tr-TR">
              <a:solidFill>
                <a:srgbClr val="FFFFFF"/>
              </a:solidFill>
            </a:endParaRPr>
          </a:p>
        </p:txBody>
      </p:sp>
      <p:sp>
        <p:nvSpPr>
          <p:cNvPr id="6" name="5 Slayt Numarası Yer Tutucusu"/>
          <p:cNvSpPr>
            <a:spLocks noGrp="1"/>
          </p:cNvSpPr>
          <p:nvPr>
            <p:ph type="sldNum" sz="quarter" idx="12"/>
          </p:nvPr>
        </p:nvSpPr>
        <p:spPr/>
        <p:txBody>
          <a:bodyPr/>
          <a:lstStyle>
            <a:lvl1pPr>
              <a:defRPr/>
            </a:lvl1pPr>
          </a:lstStyle>
          <a:p>
            <a:pPr defTabSz="685800" fontAlgn="base">
              <a:spcBef>
                <a:spcPct val="0"/>
              </a:spcBef>
              <a:spcAft>
                <a:spcPct val="0"/>
              </a:spcAft>
              <a:defRPr/>
            </a:pPr>
            <a:fld id="{1F1AA1F6-859B-41FE-A339-B0E4A52988B7}" type="slidenum">
              <a:rPr lang="tr-TR" smtClean="0">
                <a:solidFill>
                  <a:srgbClr val="FFFFFF"/>
                </a:solidFill>
              </a:rPr>
              <a:pPr defTabSz="685800" fontAlgn="base">
                <a:spcBef>
                  <a:spcPct val="0"/>
                </a:spcBef>
                <a:spcAft>
                  <a:spcPct val="0"/>
                </a:spcAft>
                <a:defRPr/>
              </a:pPr>
              <a:t>‹#›</a:t>
            </a:fld>
            <a:endParaRPr lang="tr-TR">
              <a:solidFill>
                <a:srgbClr val="FFFFFF"/>
              </a:solidFill>
            </a:endParaRPr>
          </a:p>
        </p:txBody>
      </p:sp>
    </p:spTree>
    <p:extLst>
      <p:ext uri="{BB962C8B-B14F-4D97-AF65-F5344CB8AC3E}">
        <p14:creationId xmlns:p14="http://schemas.microsoft.com/office/powerpoint/2010/main" val="1291873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sz="half" idx="1"/>
          </p:nvPr>
        </p:nvSpPr>
        <p:spPr>
          <a:xfrm>
            <a:off x="457200" y="1981200"/>
            <a:ext cx="40386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4648200" y="1981200"/>
            <a:ext cx="40386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Veri Yer Tutucusu"/>
          <p:cNvSpPr>
            <a:spLocks noGrp="1"/>
          </p:cNvSpPr>
          <p:nvPr>
            <p:ph type="dt" sz="half" idx="10"/>
          </p:nvPr>
        </p:nvSpPr>
        <p:spPr/>
        <p:txBody>
          <a:bodyPr/>
          <a:lstStyle>
            <a:lvl1pPr>
              <a:defRPr/>
            </a:lvl1pPr>
          </a:lstStyle>
          <a:p>
            <a:pPr defTabSz="685800" fontAlgn="base">
              <a:spcBef>
                <a:spcPct val="0"/>
              </a:spcBef>
              <a:spcAft>
                <a:spcPct val="0"/>
              </a:spcAft>
              <a:defRPr/>
            </a:pPr>
            <a:endParaRPr lang="tr-TR">
              <a:solidFill>
                <a:srgbClr val="FFFFFF"/>
              </a:solidFill>
            </a:endParaRPr>
          </a:p>
        </p:txBody>
      </p:sp>
      <p:sp>
        <p:nvSpPr>
          <p:cNvPr id="6" name="5 Altbilgi Yer Tutucusu"/>
          <p:cNvSpPr>
            <a:spLocks noGrp="1"/>
          </p:cNvSpPr>
          <p:nvPr>
            <p:ph type="ftr" sz="quarter" idx="11"/>
          </p:nvPr>
        </p:nvSpPr>
        <p:spPr/>
        <p:txBody>
          <a:bodyPr/>
          <a:lstStyle>
            <a:lvl1pPr>
              <a:defRPr/>
            </a:lvl1pPr>
          </a:lstStyle>
          <a:p>
            <a:pPr algn="ctr" defTabSz="685800" fontAlgn="base">
              <a:spcBef>
                <a:spcPct val="0"/>
              </a:spcBef>
              <a:spcAft>
                <a:spcPct val="0"/>
              </a:spcAft>
              <a:defRPr/>
            </a:pPr>
            <a:endParaRPr lang="tr-TR">
              <a:solidFill>
                <a:srgbClr val="FFFFFF"/>
              </a:solidFill>
            </a:endParaRPr>
          </a:p>
        </p:txBody>
      </p:sp>
      <p:sp>
        <p:nvSpPr>
          <p:cNvPr id="7" name="6 Slayt Numarası Yer Tutucusu"/>
          <p:cNvSpPr>
            <a:spLocks noGrp="1"/>
          </p:cNvSpPr>
          <p:nvPr>
            <p:ph type="sldNum" sz="quarter" idx="12"/>
          </p:nvPr>
        </p:nvSpPr>
        <p:spPr/>
        <p:txBody>
          <a:bodyPr/>
          <a:lstStyle>
            <a:lvl1pPr>
              <a:defRPr/>
            </a:lvl1pPr>
          </a:lstStyle>
          <a:p>
            <a:pPr defTabSz="685800" fontAlgn="base">
              <a:spcBef>
                <a:spcPct val="0"/>
              </a:spcBef>
              <a:spcAft>
                <a:spcPct val="0"/>
              </a:spcAft>
              <a:defRPr/>
            </a:pPr>
            <a:fld id="{2B9C4A38-B1E1-4665-AF50-7E111FA4AAC4}" type="slidenum">
              <a:rPr lang="tr-TR" smtClean="0">
                <a:solidFill>
                  <a:srgbClr val="FFFFFF"/>
                </a:solidFill>
              </a:rPr>
              <a:pPr defTabSz="685800" fontAlgn="base">
                <a:spcBef>
                  <a:spcPct val="0"/>
                </a:spcBef>
                <a:spcAft>
                  <a:spcPct val="0"/>
                </a:spcAft>
                <a:defRPr/>
              </a:pPr>
              <a:t>‹#›</a:t>
            </a:fld>
            <a:endParaRPr lang="tr-TR">
              <a:solidFill>
                <a:srgbClr val="FFFFFF"/>
              </a:solidFill>
            </a:endParaRPr>
          </a:p>
        </p:txBody>
      </p:sp>
    </p:spTree>
    <p:extLst>
      <p:ext uri="{BB962C8B-B14F-4D97-AF65-F5344CB8AC3E}">
        <p14:creationId xmlns:p14="http://schemas.microsoft.com/office/powerpoint/2010/main" val="3269741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4638"/>
            <a:ext cx="8229600" cy="1143000"/>
          </a:xfrm>
        </p:spPr>
        <p:txBody>
          <a:bodyPr/>
          <a:lstStyle>
            <a:lvl1pPr>
              <a:defRPr/>
            </a:lvl1pPr>
          </a:lstStyle>
          <a:p>
            <a:r>
              <a:rPr lang="tr-TR"/>
              <a:t>Asıl başlık stili için tıklatın</a:t>
            </a: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Metin Yer Tutucusu"/>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tıklatın</a:t>
            </a:r>
          </a:p>
        </p:txBody>
      </p:sp>
      <p:sp>
        <p:nvSpPr>
          <p:cNvPr id="6" name="5 İçerik Yer Tutucusu"/>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6 Veri Yer Tutucusu"/>
          <p:cNvSpPr>
            <a:spLocks noGrp="1"/>
          </p:cNvSpPr>
          <p:nvPr>
            <p:ph type="dt" sz="half" idx="10"/>
          </p:nvPr>
        </p:nvSpPr>
        <p:spPr/>
        <p:txBody>
          <a:bodyPr/>
          <a:lstStyle>
            <a:lvl1pPr>
              <a:defRPr/>
            </a:lvl1pPr>
          </a:lstStyle>
          <a:p>
            <a:pPr defTabSz="685800" fontAlgn="base">
              <a:spcBef>
                <a:spcPct val="0"/>
              </a:spcBef>
              <a:spcAft>
                <a:spcPct val="0"/>
              </a:spcAft>
              <a:defRPr/>
            </a:pPr>
            <a:endParaRPr lang="tr-TR">
              <a:solidFill>
                <a:srgbClr val="FFFFFF"/>
              </a:solidFill>
            </a:endParaRPr>
          </a:p>
        </p:txBody>
      </p:sp>
      <p:sp>
        <p:nvSpPr>
          <p:cNvPr id="8" name="7 Altbilgi Yer Tutucusu"/>
          <p:cNvSpPr>
            <a:spLocks noGrp="1"/>
          </p:cNvSpPr>
          <p:nvPr>
            <p:ph type="ftr" sz="quarter" idx="11"/>
          </p:nvPr>
        </p:nvSpPr>
        <p:spPr/>
        <p:txBody>
          <a:bodyPr/>
          <a:lstStyle>
            <a:lvl1pPr>
              <a:defRPr/>
            </a:lvl1pPr>
          </a:lstStyle>
          <a:p>
            <a:pPr algn="ctr" defTabSz="685800" fontAlgn="base">
              <a:spcBef>
                <a:spcPct val="0"/>
              </a:spcBef>
              <a:spcAft>
                <a:spcPct val="0"/>
              </a:spcAft>
              <a:defRPr/>
            </a:pPr>
            <a:endParaRPr lang="tr-TR">
              <a:solidFill>
                <a:srgbClr val="FFFFFF"/>
              </a:solidFill>
            </a:endParaRPr>
          </a:p>
        </p:txBody>
      </p:sp>
      <p:sp>
        <p:nvSpPr>
          <p:cNvPr id="9" name="8 Slayt Numarası Yer Tutucusu"/>
          <p:cNvSpPr>
            <a:spLocks noGrp="1"/>
          </p:cNvSpPr>
          <p:nvPr>
            <p:ph type="sldNum" sz="quarter" idx="12"/>
          </p:nvPr>
        </p:nvSpPr>
        <p:spPr/>
        <p:txBody>
          <a:bodyPr/>
          <a:lstStyle>
            <a:lvl1pPr>
              <a:defRPr/>
            </a:lvl1pPr>
          </a:lstStyle>
          <a:p>
            <a:pPr defTabSz="685800" fontAlgn="base">
              <a:spcBef>
                <a:spcPct val="0"/>
              </a:spcBef>
              <a:spcAft>
                <a:spcPct val="0"/>
              </a:spcAft>
              <a:defRPr/>
            </a:pPr>
            <a:fld id="{450F623F-6CC9-42EA-BCDF-C7D453963845}" type="slidenum">
              <a:rPr lang="tr-TR" smtClean="0">
                <a:solidFill>
                  <a:srgbClr val="FFFFFF"/>
                </a:solidFill>
              </a:rPr>
              <a:pPr defTabSz="685800" fontAlgn="base">
                <a:spcBef>
                  <a:spcPct val="0"/>
                </a:spcBef>
                <a:spcAft>
                  <a:spcPct val="0"/>
                </a:spcAft>
                <a:defRPr/>
              </a:pPr>
              <a:t>‹#›</a:t>
            </a:fld>
            <a:endParaRPr lang="tr-TR">
              <a:solidFill>
                <a:srgbClr val="FFFFFF"/>
              </a:solidFill>
            </a:endParaRPr>
          </a:p>
        </p:txBody>
      </p:sp>
    </p:spTree>
    <p:extLst>
      <p:ext uri="{BB962C8B-B14F-4D97-AF65-F5344CB8AC3E}">
        <p14:creationId xmlns:p14="http://schemas.microsoft.com/office/powerpoint/2010/main" val="313409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Veri Yer Tutucusu"/>
          <p:cNvSpPr>
            <a:spLocks noGrp="1"/>
          </p:cNvSpPr>
          <p:nvPr>
            <p:ph type="dt" sz="half" idx="10"/>
          </p:nvPr>
        </p:nvSpPr>
        <p:spPr/>
        <p:txBody>
          <a:bodyPr/>
          <a:lstStyle>
            <a:lvl1pPr>
              <a:defRPr/>
            </a:lvl1pPr>
          </a:lstStyle>
          <a:p>
            <a:pPr defTabSz="685800" fontAlgn="base">
              <a:spcBef>
                <a:spcPct val="0"/>
              </a:spcBef>
              <a:spcAft>
                <a:spcPct val="0"/>
              </a:spcAft>
              <a:defRPr/>
            </a:pPr>
            <a:endParaRPr lang="tr-TR">
              <a:solidFill>
                <a:srgbClr val="FFFFFF"/>
              </a:solidFill>
            </a:endParaRPr>
          </a:p>
        </p:txBody>
      </p:sp>
      <p:sp>
        <p:nvSpPr>
          <p:cNvPr id="4" name="3 Altbilgi Yer Tutucusu"/>
          <p:cNvSpPr>
            <a:spLocks noGrp="1"/>
          </p:cNvSpPr>
          <p:nvPr>
            <p:ph type="ftr" sz="quarter" idx="11"/>
          </p:nvPr>
        </p:nvSpPr>
        <p:spPr/>
        <p:txBody>
          <a:bodyPr/>
          <a:lstStyle>
            <a:lvl1pPr>
              <a:defRPr/>
            </a:lvl1pPr>
          </a:lstStyle>
          <a:p>
            <a:pPr algn="ctr" defTabSz="685800" fontAlgn="base">
              <a:spcBef>
                <a:spcPct val="0"/>
              </a:spcBef>
              <a:spcAft>
                <a:spcPct val="0"/>
              </a:spcAft>
              <a:defRPr/>
            </a:pPr>
            <a:endParaRPr lang="tr-TR">
              <a:solidFill>
                <a:srgbClr val="FFFFFF"/>
              </a:solidFill>
            </a:endParaRPr>
          </a:p>
        </p:txBody>
      </p:sp>
      <p:sp>
        <p:nvSpPr>
          <p:cNvPr id="5" name="4 Slayt Numarası Yer Tutucusu"/>
          <p:cNvSpPr>
            <a:spLocks noGrp="1"/>
          </p:cNvSpPr>
          <p:nvPr>
            <p:ph type="sldNum" sz="quarter" idx="12"/>
          </p:nvPr>
        </p:nvSpPr>
        <p:spPr/>
        <p:txBody>
          <a:bodyPr/>
          <a:lstStyle>
            <a:lvl1pPr>
              <a:defRPr/>
            </a:lvl1pPr>
          </a:lstStyle>
          <a:p>
            <a:pPr defTabSz="685800" fontAlgn="base">
              <a:spcBef>
                <a:spcPct val="0"/>
              </a:spcBef>
              <a:spcAft>
                <a:spcPct val="0"/>
              </a:spcAft>
              <a:defRPr/>
            </a:pPr>
            <a:fld id="{0204DECA-E3C5-4728-9304-D3FAEEA507DA}" type="slidenum">
              <a:rPr lang="tr-TR" smtClean="0">
                <a:solidFill>
                  <a:srgbClr val="FFFFFF"/>
                </a:solidFill>
              </a:rPr>
              <a:pPr defTabSz="685800" fontAlgn="base">
                <a:spcBef>
                  <a:spcPct val="0"/>
                </a:spcBef>
                <a:spcAft>
                  <a:spcPct val="0"/>
                </a:spcAft>
                <a:defRPr/>
              </a:pPr>
              <a:t>‹#›</a:t>
            </a:fld>
            <a:endParaRPr lang="tr-TR">
              <a:solidFill>
                <a:srgbClr val="FFFFFF"/>
              </a:solidFill>
            </a:endParaRPr>
          </a:p>
        </p:txBody>
      </p:sp>
    </p:spTree>
    <p:extLst>
      <p:ext uri="{BB962C8B-B14F-4D97-AF65-F5344CB8AC3E}">
        <p14:creationId xmlns:p14="http://schemas.microsoft.com/office/powerpoint/2010/main" val="3567399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lvl1pPr>
              <a:defRPr/>
            </a:lvl1pPr>
          </a:lstStyle>
          <a:p>
            <a:pPr defTabSz="685800" fontAlgn="base">
              <a:spcBef>
                <a:spcPct val="0"/>
              </a:spcBef>
              <a:spcAft>
                <a:spcPct val="0"/>
              </a:spcAft>
              <a:defRPr/>
            </a:pPr>
            <a:endParaRPr lang="tr-TR">
              <a:solidFill>
                <a:srgbClr val="FFFFFF"/>
              </a:solidFill>
            </a:endParaRPr>
          </a:p>
        </p:txBody>
      </p:sp>
      <p:sp>
        <p:nvSpPr>
          <p:cNvPr id="3" name="2 Altbilgi Yer Tutucusu"/>
          <p:cNvSpPr>
            <a:spLocks noGrp="1"/>
          </p:cNvSpPr>
          <p:nvPr>
            <p:ph type="ftr" sz="quarter" idx="11"/>
          </p:nvPr>
        </p:nvSpPr>
        <p:spPr/>
        <p:txBody>
          <a:bodyPr/>
          <a:lstStyle>
            <a:lvl1pPr>
              <a:defRPr/>
            </a:lvl1pPr>
          </a:lstStyle>
          <a:p>
            <a:pPr algn="ctr" defTabSz="685800" fontAlgn="base">
              <a:spcBef>
                <a:spcPct val="0"/>
              </a:spcBef>
              <a:spcAft>
                <a:spcPct val="0"/>
              </a:spcAft>
              <a:defRPr/>
            </a:pPr>
            <a:endParaRPr lang="tr-TR">
              <a:solidFill>
                <a:srgbClr val="FFFFFF"/>
              </a:solidFill>
            </a:endParaRPr>
          </a:p>
        </p:txBody>
      </p:sp>
      <p:sp>
        <p:nvSpPr>
          <p:cNvPr id="4" name="3 Slayt Numarası Yer Tutucusu"/>
          <p:cNvSpPr>
            <a:spLocks noGrp="1"/>
          </p:cNvSpPr>
          <p:nvPr>
            <p:ph type="sldNum" sz="quarter" idx="12"/>
          </p:nvPr>
        </p:nvSpPr>
        <p:spPr/>
        <p:txBody>
          <a:bodyPr/>
          <a:lstStyle>
            <a:lvl1pPr>
              <a:defRPr/>
            </a:lvl1pPr>
          </a:lstStyle>
          <a:p>
            <a:pPr defTabSz="685800" fontAlgn="base">
              <a:spcBef>
                <a:spcPct val="0"/>
              </a:spcBef>
              <a:spcAft>
                <a:spcPct val="0"/>
              </a:spcAft>
              <a:defRPr/>
            </a:pPr>
            <a:fld id="{561C3BCA-749F-4A04-9503-DA194A78366C}" type="slidenum">
              <a:rPr lang="tr-TR" smtClean="0">
                <a:solidFill>
                  <a:srgbClr val="FFFFFF"/>
                </a:solidFill>
              </a:rPr>
              <a:pPr defTabSz="685800" fontAlgn="base">
                <a:spcBef>
                  <a:spcPct val="0"/>
                </a:spcBef>
                <a:spcAft>
                  <a:spcPct val="0"/>
                </a:spcAft>
                <a:defRPr/>
              </a:pPr>
              <a:t>‹#›</a:t>
            </a:fld>
            <a:endParaRPr lang="tr-TR">
              <a:solidFill>
                <a:srgbClr val="FFFFFF"/>
              </a:solidFill>
            </a:endParaRPr>
          </a:p>
        </p:txBody>
      </p:sp>
    </p:spTree>
    <p:extLst>
      <p:ext uri="{BB962C8B-B14F-4D97-AF65-F5344CB8AC3E}">
        <p14:creationId xmlns:p14="http://schemas.microsoft.com/office/powerpoint/2010/main" val="2243355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1" y="273050"/>
            <a:ext cx="3008313" cy="1162050"/>
          </a:xfrm>
        </p:spPr>
        <p:txBody>
          <a:bodyPr anchor="b"/>
          <a:lstStyle>
            <a:lvl1pPr algn="l">
              <a:defRPr sz="1500" b="1"/>
            </a:lvl1pPr>
          </a:lstStyle>
          <a:p>
            <a:r>
              <a:rPr lang="tr-TR"/>
              <a:t>Asıl başlık stili için tıklatın</a:t>
            </a:r>
          </a:p>
        </p:txBody>
      </p:sp>
      <p:sp>
        <p:nvSpPr>
          <p:cNvPr id="3" name="2 İçerik Yer Tutucusu"/>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lvl1pPr>
              <a:defRPr/>
            </a:lvl1pPr>
          </a:lstStyle>
          <a:p>
            <a:pPr defTabSz="685800" fontAlgn="base">
              <a:spcBef>
                <a:spcPct val="0"/>
              </a:spcBef>
              <a:spcAft>
                <a:spcPct val="0"/>
              </a:spcAft>
              <a:defRPr/>
            </a:pPr>
            <a:endParaRPr lang="tr-TR">
              <a:solidFill>
                <a:srgbClr val="FFFFFF"/>
              </a:solidFill>
            </a:endParaRPr>
          </a:p>
        </p:txBody>
      </p:sp>
      <p:sp>
        <p:nvSpPr>
          <p:cNvPr id="6" name="5 Altbilgi Yer Tutucusu"/>
          <p:cNvSpPr>
            <a:spLocks noGrp="1"/>
          </p:cNvSpPr>
          <p:nvPr>
            <p:ph type="ftr" sz="quarter" idx="11"/>
          </p:nvPr>
        </p:nvSpPr>
        <p:spPr/>
        <p:txBody>
          <a:bodyPr/>
          <a:lstStyle>
            <a:lvl1pPr>
              <a:defRPr/>
            </a:lvl1pPr>
          </a:lstStyle>
          <a:p>
            <a:pPr algn="ctr" defTabSz="685800" fontAlgn="base">
              <a:spcBef>
                <a:spcPct val="0"/>
              </a:spcBef>
              <a:spcAft>
                <a:spcPct val="0"/>
              </a:spcAft>
              <a:defRPr/>
            </a:pPr>
            <a:endParaRPr lang="tr-TR">
              <a:solidFill>
                <a:srgbClr val="FFFFFF"/>
              </a:solidFill>
            </a:endParaRPr>
          </a:p>
        </p:txBody>
      </p:sp>
      <p:sp>
        <p:nvSpPr>
          <p:cNvPr id="7" name="6 Slayt Numarası Yer Tutucusu"/>
          <p:cNvSpPr>
            <a:spLocks noGrp="1"/>
          </p:cNvSpPr>
          <p:nvPr>
            <p:ph type="sldNum" sz="quarter" idx="12"/>
          </p:nvPr>
        </p:nvSpPr>
        <p:spPr/>
        <p:txBody>
          <a:bodyPr/>
          <a:lstStyle>
            <a:lvl1pPr>
              <a:defRPr/>
            </a:lvl1pPr>
          </a:lstStyle>
          <a:p>
            <a:pPr defTabSz="685800" fontAlgn="base">
              <a:spcBef>
                <a:spcPct val="0"/>
              </a:spcBef>
              <a:spcAft>
                <a:spcPct val="0"/>
              </a:spcAft>
              <a:defRPr/>
            </a:pPr>
            <a:fld id="{30947EC0-ED3B-4737-AEA1-899D5C316600}" type="slidenum">
              <a:rPr lang="tr-TR" smtClean="0">
                <a:solidFill>
                  <a:srgbClr val="FFFFFF"/>
                </a:solidFill>
              </a:rPr>
              <a:pPr defTabSz="685800" fontAlgn="base">
                <a:spcBef>
                  <a:spcPct val="0"/>
                </a:spcBef>
                <a:spcAft>
                  <a:spcPct val="0"/>
                </a:spcAft>
                <a:defRPr/>
              </a:pPr>
              <a:t>‹#›</a:t>
            </a:fld>
            <a:endParaRPr lang="tr-TR">
              <a:solidFill>
                <a:srgbClr val="FFFFFF"/>
              </a:solidFill>
            </a:endParaRPr>
          </a:p>
        </p:txBody>
      </p:sp>
    </p:spTree>
    <p:extLst>
      <p:ext uri="{BB962C8B-B14F-4D97-AF65-F5344CB8AC3E}">
        <p14:creationId xmlns:p14="http://schemas.microsoft.com/office/powerpoint/2010/main" val="3182025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1500" b="1"/>
            </a:lvl1pPr>
          </a:lstStyle>
          <a:p>
            <a:r>
              <a:rPr lang="tr-TR"/>
              <a:t>Asıl başlık stili için tıklatın</a:t>
            </a:r>
          </a:p>
        </p:txBody>
      </p:sp>
      <p:sp>
        <p:nvSpPr>
          <p:cNvPr id="3" name="2 Resim Yer Tutucusu"/>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tr-TR"/>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lvl1pPr>
              <a:defRPr/>
            </a:lvl1pPr>
          </a:lstStyle>
          <a:p>
            <a:pPr defTabSz="685800" fontAlgn="base">
              <a:spcBef>
                <a:spcPct val="0"/>
              </a:spcBef>
              <a:spcAft>
                <a:spcPct val="0"/>
              </a:spcAft>
              <a:defRPr/>
            </a:pPr>
            <a:endParaRPr lang="tr-TR">
              <a:solidFill>
                <a:srgbClr val="FFFFFF"/>
              </a:solidFill>
            </a:endParaRPr>
          </a:p>
        </p:txBody>
      </p:sp>
      <p:sp>
        <p:nvSpPr>
          <p:cNvPr id="6" name="5 Altbilgi Yer Tutucusu"/>
          <p:cNvSpPr>
            <a:spLocks noGrp="1"/>
          </p:cNvSpPr>
          <p:nvPr>
            <p:ph type="ftr" sz="quarter" idx="11"/>
          </p:nvPr>
        </p:nvSpPr>
        <p:spPr/>
        <p:txBody>
          <a:bodyPr/>
          <a:lstStyle>
            <a:lvl1pPr>
              <a:defRPr/>
            </a:lvl1pPr>
          </a:lstStyle>
          <a:p>
            <a:pPr algn="ctr" defTabSz="685800" fontAlgn="base">
              <a:spcBef>
                <a:spcPct val="0"/>
              </a:spcBef>
              <a:spcAft>
                <a:spcPct val="0"/>
              </a:spcAft>
              <a:defRPr/>
            </a:pPr>
            <a:endParaRPr lang="tr-TR">
              <a:solidFill>
                <a:srgbClr val="FFFFFF"/>
              </a:solidFill>
            </a:endParaRPr>
          </a:p>
        </p:txBody>
      </p:sp>
      <p:sp>
        <p:nvSpPr>
          <p:cNvPr id="7" name="6 Slayt Numarası Yer Tutucusu"/>
          <p:cNvSpPr>
            <a:spLocks noGrp="1"/>
          </p:cNvSpPr>
          <p:nvPr>
            <p:ph type="sldNum" sz="quarter" idx="12"/>
          </p:nvPr>
        </p:nvSpPr>
        <p:spPr/>
        <p:txBody>
          <a:bodyPr/>
          <a:lstStyle>
            <a:lvl1pPr>
              <a:defRPr/>
            </a:lvl1pPr>
          </a:lstStyle>
          <a:p>
            <a:pPr defTabSz="685800" fontAlgn="base">
              <a:spcBef>
                <a:spcPct val="0"/>
              </a:spcBef>
              <a:spcAft>
                <a:spcPct val="0"/>
              </a:spcAft>
              <a:defRPr/>
            </a:pPr>
            <a:fld id="{174FE965-AF5D-4754-B720-50278FA07C65}" type="slidenum">
              <a:rPr lang="tr-TR" smtClean="0">
                <a:solidFill>
                  <a:srgbClr val="FFFFFF"/>
                </a:solidFill>
              </a:rPr>
              <a:pPr defTabSz="685800" fontAlgn="base">
                <a:spcBef>
                  <a:spcPct val="0"/>
                </a:spcBef>
                <a:spcAft>
                  <a:spcPct val="0"/>
                </a:spcAft>
                <a:defRPr/>
              </a:pPr>
              <a:t>‹#›</a:t>
            </a:fld>
            <a:endParaRPr lang="tr-TR">
              <a:solidFill>
                <a:srgbClr val="FFFFFF"/>
              </a:solidFill>
            </a:endParaRPr>
          </a:p>
        </p:txBody>
      </p:sp>
    </p:spTree>
    <p:extLst>
      <p:ext uri="{BB962C8B-B14F-4D97-AF65-F5344CB8AC3E}">
        <p14:creationId xmlns:p14="http://schemas.microsoft.com/office/powerpoint/2010/main" val="1976866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31000">
              <a:schemeClr val="bg1">
                <a:lumMod val="60000"/>
                <a:lumOff val="40000"/>
              </a:schemeClr>
            </a:gs>
            <a:gs pos="52824">
              <a:schemeClr val="accent6">
                <a:lumMod val="60000"/>
                <a:lumOff val="40000"/>
              </a:schemeClr>
            </a:gs>
            <a:gs pos="75000">
              <a:schemeClr val="bg1">
                <a:lumMod val="60000"/>
                <a:lumOff val="40000"/>
              </a:schemeClr>
            </a:gs>
            <a:gs pos="100000">
              <a:schemeClr val="accent6">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bwMode="auto">
          <a:xfrm>
            <a:off x="457200" y="3810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tr-TR"/>
              <a:t>Asıl başlık stili için tıklatın</a:t>
            </a:r>
          </a:p>
        </p:txBody>
      </p:sp>
      <p:sp>
        <p:nvSpPr>
          <p:cNvPr id="303107" name="Rectangle 3"/>
          <p:cNvSpPr>
            <a:spLocks noGrp="1" noChangeArrowheads="1"/>
          </p:cNvSpPr>
          <p:nvPr>
            <p:ph type="body" idx="1"/>
          </p:nvPr>
        </p:nvSpPr>
        <p:spPr bwMode="auto">
          <a:xfrm>
            <a:off x="457200" y="19812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3031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050">
                <a:effectLst>
                  <a:outerShdw blurRad="38100" dist="38100" dir="2700000" algn="tl">
                    <a:srgbClr val="000000"/>
                  </a:outerShdw>
                </a:effectLst>
                <a:latin typeface="Arial" charset="0"/>
              </a:defRPr>
            </a:lvl1pPr>
          </a:lstStyle>
          <a:p>
            <a:pPr defTabSz="685800" fontAlgn="base">
              <a:spcBef>
                <a:spcPct val="0"/>
              </a:spcBef>
              <a:spcAft>
                <a:spcPct val="0"/>
              </a:spcAft>
              <a:defRPr/>
            </a:pPr>
            <a:endParaRPr lang="tr-TR">
              <a:solidFill>
                <a:srgbClr val="FFFFFF"/>
              </a:solidFill>
            </a:endParaRPr>
          </a:p>
        </p:txBody>
      </p:sp>
      <p:sp>
        <p:nvSpPr>
          <p:cNvPr id="30310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050">
                <a:effectLst>
                  <a:outerShdw blurRad="38100" dist="38100" dir="2700000" algn="tl">
                    <a:srgbClr val="000000"/>
                  </a:outerShdw>
                </a:effectLst>
                <a:latin typeface="Arial" charset="0"/>
              </a:defRPr>
            </a:lvl1pPr>
          </a:lstStyle>
          <a:p>
            <a:pPr algn="ctr" defTabSz="685800" fontAlgn="base">
              <a:spcBef>
                <a:spcPct val="0"/>
              </a:spcBef>
              <a:spcAft>
                <a:spcPct val="0"/>
              </a:spcAft>
              <a:defRPr/>
            </a:pPr>
            <a:endParaRPr lang="tr-TR">
              <a:solidFill>
                <a:srgbClr val="FFFFFF"/>
              </a:solidFill>
            </a:endParaRPr>
          </a:p>
        </p:txBody>
      </p:sp>
      <p:sp>
        <p:nvSpPr>
          <p:cNvPr id="3031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50">
                <a:effectLst>
                  <a:outerShdw blurRad="38100" dist="38100" dir="2700000" algn="tl">
                    <a:srgbClr val="000000"/>
                  </a:outerShdw>
                </a:effectLst>
                <a:latin typeface="Arial" charset="0"/>
              </a:defRPr>
            </a:lvl1pPr>
          </a:lstStyle>
          <a:p>
            <a:pPr defTabSz="685800" fontAlgn="base">
              <a:spcBef>
                <a:spcPct val="0"/>
              </a:spcBef>
              <a:spcAft>
                <a:spcPct val="0"/>
              </a:spcAft>
              <a:defRPr/>
            </a:pPr>
            <a:fld id="{4B61F151-41C7-48DB-B3C5-073B956B2281}" type="slidenum">
              <a:rPr lang="tr-TR" smtClean="0">
                <a:solidFill>
                  <a:srgbClr val="FFFFFF"/>
                </a:solidFill>
              </a:rPr>
              <a:pPr defTabSz="685800" fontAlgn="base">
                <a:spcBef>
                  <a:spcPct val="0"/>
                </a:spcBef>
                <a:spcAft>
                  <a:spcPct val="0"/>
                </a:spcAft>
                <a:defRPr/>
              </a:pPr>
              <a:t>‹#›</a:t>
            </a:fld>
            <a:endParaRPr lang="tr-TR">
              <a:solidFill>
                <a:srgbClr val="FFFFFF"/>
              </a:solidFill>
            </a:endParaRPr>
          </a:p>
        </p:txBody>
      </p:sp>
    </p:spTree>
    <p:extLst>
      <p:ext uri="{BB962C8B-B14F-4D97-AF65-F5344CB8AC3E}">
        <p14:creationId xmlns:p14="http://schemas.microsoft.com/office/powerpoint/2010/main" val="445861211"/>
      </p:ext>
    </p:extLst>
  </p:cSld>
  <p:clrMap bg1="dk2" tx1="lt1" bg2="dk1"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Lst>
  <p:hf hdr="0" ftr="0" dt="0"/>
  <p:txStyles>
    <p:titleStyle>
      <a:lvl1pPr algn="ctr" rtl="0" fontAlgn="base">
        <a:spcBef>
          <a:spcPct val="0"/>
        </a:spcBef>
        <a:spcAft>
          <a:spcPct val="0"/>
        </a:spcAft>
        <a:defRPr sz="33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2pPr>
      <a:lvl3pPr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3pPr>
      <a:lvl4pPr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4pPr>
      <a:lvl5pPr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5pPr>
      <a:lvl6pPr marL="342900"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6pPr>
      <a:lvl7pPr marL="685800"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7pPr>
      <a:lvl8pPr marL="1028700"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8pPr>
      <a:lvl9pPr marL="1371600" algn="ctr" rtl="0" fontAlgn="base">
        <a:spcBef>
          <a:spcPct val="0"/>
        </a:spcBef>
        <a:spcAft>
          <a:spcPct val="0"/>
        </a:spcAft>
        <a:defRPr sz="3300">
          <a:solidFill>
            <a:schemeClr val="tx2"/>
          </a:solidFill>
          <a:effectLst>
            <a:outerShdw blurRad="38100" dist="38100" dir="2700000" algn="tl">
              <a:srgbClr val="000000"/>
            </a:outerShdw>
          </a:effectLst>
          <a:latin typeface="Tahoma" pitchFamily="34" charset="0"/>
        </a:defRPr>
      </a:lvl9pPr>
    </p:titleStyle>
    <p:bodyStyle>
      <a:lvl1pPr marL="257175" indent="-257175" algn="l" rtl="0" fontAlgn="base">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ea typeface="+mn-ea"/>
          <a:cs typeface="+mn-cs"/>
        </a:defRPr>
      </a:lvl1pPr>
      <a:lvl2pPr marL="557213" indent="-214313" algn="l" rtl="0" fontAlgn="base">
        <a:spcBef>
          <a:spcPct val="20000"/>
        </a:spcBef>
        <a:spcAft>
          <a:spcPct val="0"/>
        </a:spcAft>
        <a:buClr>
          <a:schemeClr val="folHlink"/>
        </a:buClr>
        <a:buSzPct val="65000"/>
        <a:buFont typeface="Wingdings" pitchFamily="2" charset="2"/>
        <a:buChar char="n"/>
        <a:defRPr sz="2100">
          <a:solidFill>
            <a:schemeClr val="tx1"/>
          </a:solidFill>
          <a:effectLst>
            <a:outerShdw blurRad="38100" dist="38100" dir="2700000" algn="tl">
              <a:srgbClr val="000000"/>
            </a:outerShdw>
          </a:effectLst>
          <a:latin typeface="+mn-lt"/>
        </a:defRPr>
      </a:lvl2pPr>
      <a:lvl3pPr marL="857250" indent="-171450" algn="l" rtl="0" fontAlgn="base">
        <a:spcBef>
          <a:spcPct val="20000"/>
        </a:spcBef>
        <a:spcAft>
          <a:spcPct val="0"/>
        </a:spcAft>
        <a:buClr>
          <a:schemeClr val="hlink"/>
        </a:buClr>
        <a:buSzPct val="65000"/>
        <a:buFont typeface="Wingdings" pitchFamily="2" charset="2"/>
        <a:buChar char="n"/>
        <a:defRPr sz="1800">
          <a:solidFill>
            <a:schemeClr val="tx1"/>
          </a:solidFill>
          <a:effectLst>
            <a:outerShdw blurRad="38100" dist="38100" dir="2700000" algn="tl">
              <a:srgbClr val="000000"/>
            </a:outerShdw>
          </a:effectLst>
          <a:latin typeface="+mn-lt"/>
        </a:defRPr>
      </a:lvl3pPr>
      <a:lvl4pPr marL="1200150" indent="-171450" algn="l" rtl="0" fontAlgn="base">
        <a:spcBef>
          <a:spcPct val="20000"/>
        </a:spcBef>
        <a:spcAft>
          <a:spcPct val="0"/>
        </a:spcAft>
        <a:buClr>
          <a:schemeClr val="fo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4pPr>
      <a:lvl5pPr marL="15430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5pPr>
      <a:lvl6pPr marL="18859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6pPr>
      <a:lvl7pPr marL="22288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7pPr>
      <a:lvl8pPr marL="25717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8pPr>
      <a:lvl9pPr marL="29146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9pPr>
    </p:bodyStyle>
    <p:other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193465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5.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232290" y="2539013"/>
            <a:ext cx="7207197" cy="2313957"/>
          </a:xfrm>
        </p:spPr>
        <p:txBody>
          <a:bodyPr>
            <a:noAutofit/>
          </a:bodyPr>
          <a:lstStyle/>
          <a:p>
            <a:pPr algn="ctr">
              <a:spcAft>
                <a:spcPts val="900"/>
              </a:spcAft>
            </a:pPr>
            <a:r>
              <a:rPr lang="tr-TR" sz="4900" dirty="0">
                <a:effectLst/>
                <a:latin typeface="Calibri" panose="020F0502020204030204" pitchFamily="34" charset="0"/>
              </a:rPr>
              <a:t>11.Yalın Üretim ve Diğer Sürekli İyileştirme Teknikleri</a:t>
            </a:r>
            <a:endParaRPr lang="tr-TR" sz="4900" b="1" dirty="0"/>
          </a:p>
        </p:txBody>
      </p:sp>
      <p:sp>
        <p:nvSpPr>
          <p:cNvPr id="3" name="Unvan 1">
            <a:extLst>
              <a:ext uri="{FF2B5EF4-FFF2-40B4-BE49-F238E27FC236}">
                <a16:creationId xmlns:a16="http://schemas.microsoft.com/office/drawing/2014/main" id="{86612283-E6F8-497C-BC6F-8C4B14F56AE5}"/>
              </a:ext>
            </a:extLst>
          </p:cNvPr>
          <p:cNvSpPr txBox="1">
            <a:spLocks/>
          </p:cNvSpPr>
          <p:nvPr/>
        </p:nvSpPr>
        <p:spPr>
          <a:xfrm>
            <a:off x="232290" y="1560806"/>
            <a:ext cx="6811504" cy="661131"/>
          </a:xfrm>
          <a:prstGeom prst="rect">
            <a:avLst/>
          </a:prstGeom>
        </p:spPr>
        <p:txBody>
          <a:bodyPr vert="horz" lIns="68580" tIns="34290" rIns="68580" bIns="3429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4050" b="1" dirty="0">
                <a:solidFill>
                  <a:schemeClr val="tx1"/>
                </a:solidFill>
              </a:rPr>
              <a:t>Toplam Kalite Yönetimi</a:t>
            </a:r>
          </a:p>
        </p:txBody>
      </p:sp>
    </p:spTree>
    <p:extLst>
      <p:ext uri="{BB962C8B-B14F-4D97-AF65-F5344CB8AC3E}">
        <p14:creationId xmlns:p14="http://schemas.microsoft.com/office/powerpoint/2010/main" val="1045751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35259" y="671544"/>
            <a:ext cx="8229600" cy="4114800"/>
          </a:xfrm>
        </p:spPr>
        <p:txBody>
          <a:bodyPr/>
          <a:lstStyle/>
          <a:p>
            <a:r>
              <a:rPr lang="tr-TR" sz="2250" dirty="0"/>
              <a:t>Yalın üretim tekniklerinden bazıları şunlardır.</a:t>
            </a:r>
          </a:p>
          <a:p>
            <a:r>
              <a:rPr lang="tr-TR" b="1" dirty="0"/>
              <a:t>JIT (</a:t>
            </a:r>
            <a:r>
              <a:rPr lang="tr-TR" b="1" dirty="0" err="1"/>
              <a:t>Just</a:t>
            </a:r>
            <a:r>
              <a:rPr lang="tr-TR" b="1" dirty="0"/>
              <a:t> in Time) – Tam Zamanında Üretim</a:t>
            </a:r>
          </a:p>
          <a:p>
            <a:r>
              <a:rPr lang="tr-TR" sz="2100" dirty="0"/>
              <a:t>Tam Zamanında üretim sadece gerekli parçaların, gerekli olduğu miktarlarda, gerekli görülen kalite düzeyinde, gerekli olduğu zaman ve yerde üretilmesi durumunu açıklayan bir üretim yönetimi aracıdır.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10</a:t>
            </a:fld>
            <a:endParaRPr lang="tr-TR">
              <a:solidFill>
                <a:srgbClr val="FFFFFF"/>
              </a:solidFill>
            </a:endParaRPr>
          </a:p>
        </p:txBody>
      </p:sp>
      <p:sp>
        <p:nvSpPr>
          <p:cNvPr id="5" name="İçerik Yer Tutucusu 2">
            <a:extLst>
              <a:ext uri="{FF2B5EF4-FFF2-40B4-BE49-F238E27FC236}">
                <a16:creationId xmlns:a16="http://schemas.microsoft.com/office/drawing/2014/main" id="{EFB0B085-42D2-41F1-B6ED-8860DB5E0072}"/>
              </a:ext>
            </a:extLst>
          </p:cNvPr>
          <p:cNvSpPr txBox="1">
            <a:spLocks/>
          </p:cNvSpPr>
          <p:nvPr/>
        </p:nvSpPr>
        <p:spPr bwMode="auto">
          <a:xfrm>
            <a:off x="235259" y="2851213"/>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57175" indent="-257175" algn="l" rtl="0" fontAlgn="base">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ea typeface="+mn-ea"/>
                <a:cs typeface="+mn-cs"/>
              </a:defRPr>
            </a:lvl1pPr>
            <a:lvl2pPr marL="557213" indent="-214313" algn="l" rtl="0" fontAlgn="base">
              <a:spcBef>
                <a:spcPct val="20000"/>
              </a:spcBef>
              <a:spcAft>
                <a:spcPct val="0"/>
              </a:spcAft>
              <a:buClr>
                <a:schemeClr val="folHlink"/>
              </a:buClr>
              <a:buSzPct val="65000"/>
              <a:buFont typeface="Wingdings" pitchFamily="2" charset="2"/>
              <a:buChar char="n"/>
              <a:defRPr sz="2100">
                <a:solidFill>
                  <a:schemeClr val="tx1"/>
                </a:solidFill>
                <a:effectLst>
                  <a:outerShdw blurRad="38100" dist="38100" dir="2700000" algn="tl">
                    <a:srgbClr val="000000"/>
                  </a:outerShdw>
                </a:effectLst>
                <a:latin typeface="+mn-lt"/>
              </a:defRPr>
            </a:lvl2pPr>
            <a:lvl3pPr marL="857250" indent="-171450" algn="l" rtl="0" fontAlgn="base">
              <a:spcBef>
                <a:spcPct val="20000"/>
              </a:spcBef>
              <a:spcAft>
                <a:spcPct val="0"/>
              </a:spcAft>
              <a:buClr>
                <a:schemeClr val="hlink"/>
              </a:buClr>
              <a:buSzPct val="65000"/>
              <a:buFont typeface="Wingdings" pitchFamily="2" charset="2"/>
              <a:buChar char="n"/>
              <a:defRPr sz="1800">
                <a:solidFill>
                  <a:schemeClr val="tx1"/>
                </a:solidFill>
                <a:effectLst>
                  <a:outerShdw blurRad="38100" dist="38100" dir="2700000" algn="tl">
                    <a:srgbClr val="000000"/>
                  </a:outerShdw>
                </a:effectLst>
                <a:latin typeface="+mn-lt"/>
              </a:defRPr>
            </a:lvl3pPr>
            <a:lvl4pPr marL="1200150" indent="-171450" algn="l" rtl="0" fontAlgn="base">
              <a:spcBef>
                <a:spcPct val="20000"/>
              </a:spcBef>
              <a:spcAft>
                <a:spcPct val="0"/>
              </a:spcAft>
              <a:buClr>
                <a:schemeClr val="fo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4pPr>
            <a:lvl5pPr marL="15430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5pPr>
            <a:lvl6pPr marL="18859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6pPr>
            <a:lvl7pPr marL="22288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7pPr>
            <a:lvl8pPr marL="25717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8pPr>
            <a:lvl9pPr marL="29146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9pPr>
          </a:lstStyle>
          <a:p>
            <a:pPr defTabSz="914400"/>
            <a:r>
              <a:rPr lang="tr-TR" b="1" kern="0" dirty="0"/>
              <a:t>Çekme Sistemi</a:t>
            </a:r>
          </a:p>
          <a:p>
            <a:pPr defTabSz="914400">
              <a:spcBef>
                <a:spcPts val="0"/>
              </a:spcBef>
            </a:pPr>
            <a:r>
              <a:rPr lang="tr-TR" sz="2100" kern="0" dirty="0"/>
              <a:t>Çekme sistemi; talebe göre ihtiyaç duyulan parçaların çekilmesi, talebe göre üretimin tetiklendiği bir sistemdir. “PULL” (çekme) tipi üretimde bir sonraki operasyon, bir önceki operasyondan gereksinim duyduğu parçaları, gereksinim duyduğu anda ve miktarda alır.</a:t>
            </a:r>
          </a:p>
          <a:p>
            <a:pPr defTabSz="914400"/>
            <a:r>
              <a:rPr lang="tr-TR" b="1" kern="0" dirty="0" err="1"/>
              <a:t>Kanban</a:t>
            </a:r>
            <a:r>
              <a:rPr lang="tr-TR" b="1" kern="0" dirty="0"/>
              <a:t> sistemi</a:t>
            </a:r>
          </a:p>
          <a:p>
            <a:pPr defTabSz="914400">
              <a:spcBef>
                <a:spcPts val="0"/>
              </a:spcBef>
            </a:pPr>
            <a:r>
              <a:rPr lang="tr-TR" sz="2100" kern="0" dirty="0"/>
              <a:t>Çekme sisteminin sistematik bir şekilde uygulanabilmesi için kullanılan </a:t>
            </a:r>
            <a:r>
              <a:rPr lang="tr-TR" sz="2100" kern="0" dirty="0" err="1"/>
              <a:t>kanban</a:t>
            </a:r>
            <a:r>
              <a:rPr lang="tr-TR" sz="2100" kern="0" dirty="0"/>
              <a:t> kartlar yardımıyla çalışan bir uygulamadır.</a:t>
            </a:r>
          </a:p>
        </p:txBody>
      </p:sp>
    </p:spTree>
    <p:extLst>
      <p:ext uri="{BB962C8B-B14F-4D97-AF65-F5344CB8AC3E}">
        <p14:creationId xmlns:p14="http://schemas.microsoft.com/office/powerpoint/2010/main" val="988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0870" y="680282"/>
            <a:ext cx="8229600" cy="4114800"/>
          </a:xfrm>
        </p:spPr>
        <p:txBody>
          <a:bodyPr/>
          <a:lstStyle/>
          <a:p>
            <a:r>
              <a:rPr lang="tr-TR" b="1" dirty="0" err="1"/>
              <a:t>Kanban</a:t>
            </a:r>
            <a:endParaRPr lang="tr-TR" b="1" dirty="0"/>
          </a:p>
          <a:p>
            <a:r>
              <a:rPr lang="tr-TR" sz="2100" dirty="0" err="1"/>
              <a:t>Kaizen</a:t>
            </a:r>
            <a:r>
              <a:rPr lang="tr-TR" sz="2100" dirty="0"/>
              <a:t> üretim yönteminde “</a:t>
            </a:r>
            <a:r>
              <a:rPr lang="tr-TR" sz="2100" dirty="0" err="1"/>
              <a:t>kanban</a:t>
            </a:r>
            <a:r>
              <a:rPr lang="tr-TR" sz="2100" dirty="0"/>
              <a:t>” yaklaşımı vardır. Japonca bir kelime olan </a:t>
            </a:r>
            <a:r>
              <a:rPr lang="tr-TR" sz="2100" dirty="0" err="1"/>
              <a:t>kanban</a:t>
            </a:r>
            <a:r>
              <a:rPr lang="tr-TR" sz="2100" dirty="0"/>
              <a:t> </a:t>
            </a:r>
            <a:r>
              <a:rPr lang="tr-TR" sz="2100" dirty="0" err="1"/>
              <a:t>Türkçe’ye</a:t>
            </a:r>
            <a:r>
              <a:rPr lang="tr-TR" sz="2100" dirty="0"/>
              <a:t> “kart” veya “işaret” olarak çevrilmektedir. </a:t>
            </a:r>
            <a:r>
              <a:rPr lang="tr-TR" sz="2100" dirty="0" err="1"/>
              <a:t>Kanban</a:t>
            </a:r>
            <a:r>
              <a:rPr lang="tr-TR" sz="2100" dirty="0"/>
              <a:t>, </a:t>
            </a:r>
            <a:r>
              <a:rPr lang="tr-TR" sz="2100" dirty="0" err="1"/>
              <a:t>Taiichi</a:t>
            </a:r>
            <a:r>
              <a:rPr lang="tr-TR" sz="2100" dirty="0"/>
              <a:t> </a:t>
            </a:r>
            <a:r>
              <a:rPr lang="tr-TR" sz="2100" dirty="0" err="1"/>
              <a:t>Ohno</a:t>
            </a:r>
            <a:r>
              <a:rPr lang="tr-TR" sz="2100" dirty="0"/>
              <a:t> tarafından geliştirilmiş olan ve tam anında üretim ile envanter kontrol sistemlerinde kullanılan bir iletişim aracıdır.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11</a:t>
            </a:fld>
            <a:endParaRPr lang="tr-TR">
              <a:solidFill>
                <a:srgbClr val="FFFFFF"/>
              </a:solidFill>
            </a:endParaRPr>
          </a:p>
        </p:txBody>
      </p:sp>
      <p:sp>
        <p:nvSpPr>
          <p:cNvPr id="5" name="İçerik Yer Tutucusu 2">
            <a:extLst>
              <a:ext uri="{FF2B5EF4-FFF2-40B4-BE49-F238E27FC236}">
                <a16:creationId xmlns:a16="http://schemas.microsoft.com/office/drawing/2014/main" id="{DDEFF118-B350-4CF5-AADD-1222971C6559}"/>
              </a:ext>
            </a:extLst>
          </p:cNvPr>
          <p:cNvSpPr txBox="1">
            <a:spLocks/>
          </p:cNvSpPr>
          <p:nvPr/>
        </p:nvSpPr>
        <p:spPr bwMode="auto">
          <a:xfrm>
            <a:off x="190870" y="27432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57175" indent="-257175" algn="l" rtl="0" fontAlgn="base">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ea typeface="+mn-ea"/>
                <a:cs typeface="+mn-cs"/>
              </a:defRPr>
            </a:lvl1pPr>
            <a:lvl2pPr marL="557213" indent="-214313" algn="l" rtl="0" fontAlgn="base">
              <a:spcBef>
                <a:spcPct val="20000"/>
              </a:spcBef>
              <a:spcAft>
                <a:spcPct val="0"/>
              </a:spcAft>
              <a:buClr>
                <a:schemeClr val="folHlink"/>
              </a:buClr>
              <a:buSzPct val="65000"/>
              <a:buFont typeface="Wingdings" pitchFamily="2" charset="2"/>
              <a:buChar char="n"/>
              <a:defRPr sz="2100">
                <a:solidFill>
                  <a:schemeClr val="tx1"/>
                </a:solidFill>
                <a:effectLst>
                  <a:outerShdw blurRad="38100" dist="38100" dir="2700000" algn="tl">
                    <a:srgbClr val="000000"/>
                  </a:outerShdw>
                </a:effectLst>
                <a:latin typeface="+mn-lt"/>
              </a:defRPr>
            </a:lvl2pPr>
            <a:lvl3pPr marL="857250" indent="-171450" algn="l" rtl="0" fontAlgn="base">
              <a:spcBef>
                <a:spcPct val="20000"/>
              </a:spcBef>
              <a:spcAft>
                <a:spcPct val="0"/>
              </a:spcAft>
              <a:buClr>
                <a:schemeClr val="hlink"/>
              </a:buClr>
              <a:buSzPct val="65000"/>
              <a:buFont typeface="Wingdings" pitchFamily="2" charset="2"/>
              <a:buChar char="n"/>
              <a:defRPr sz="1800">
                <a:solidFill>
                  <a:schemeClr val="tx1"/>
                </a:solidFill>
                <a:effectLst>
                  <a:outerShdw blurRad="38100" dist="38100" dir="2700000" algn="tl">
                    <a:srgbClr val="000000"/>
                  </a:outerShdw>
                </a:effectLst>
                <a:latin typeface="+mn-lt"/>
              </a:defRPr>
            </a:lvl3pPr>
            <a:lvl4pPr marL="1200150" indent="-171450" algn="l" rtl="0" fontAlgn="base">
              <a:spcBef>
                <a:spcPct val="20000"/>
              </a:spcBef>
              <a:spcAft>
                <a:spcPct val="0"/>
              </a:spcAft>
              <a:buClr>
                <a:schemeClr val="fo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4pPr>
            <a:lvl5pPr marL="15430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5pPr>
            <a:lvl6pPr marL="18859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6pPr>
            <a:lvl7pPr marL="22288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7pPr>
            <a:lvl8pPr marL="25717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8pPr>
            <a:lvl9pPr marL="29146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9pPr>
          </a:lstStyle>
          <a:p>
            <a:pPr defTabSz="914400"/>
            <a:r>
              <a:rPr lang="tr-TR" b="1" kern="0" dirty="0"/>
              <a:t>Tek parça akışı,</a:t>
            </a:r>
          </a:p>
          <a:p>
            <a:pPr defTabSz="914400">
              <a:spcBef>
                <a:spcPts val="0"/>
              </a:spcBef>
            </a:pPr>
            <a:r>
              <a:rPr lang="tr-TR" sz="2100" kern="0" dirty="0"/>
              <a:t>Tek Parça Akışı Üretim alanındaki süreçler ve makineler arası aktarmaların en aza indirilmesi ve proses içi stok olarak bilinen hat ya da makina yanı stok miktarlarının sıfır düzeyine çekilmesini ifade eder.</a:t>
            </a:r>
          </a:p>
          <a:p>
            <a:pPr defTabSz="914400"/>
            <a:r>
              <a:rPr lang="tr-TR" b="1" kern="0" dirty="0"/>
              <a:t>U tipi yerleşim planı</a:t>
            </a:r>
          </a:p>
          <a:p>
            <a:pPr defTabSz="914400">
              <a:spcBef>
                <a:spcPts val="0"/>
              </a:spcBef>
            </a:pPr>
            <a:r>
              <a:rPr lang="tr-TR" sz="2100" kern="0" dirty="0"/>
              <a:t>U Tipi Yerleşim Planı Gereksiz işgücü hareketlerini engellemek için tezgahların U şeklinde yerleştirilmesidir. U-şeklinde hücresel yerleşim tek parça akışın temeli ve uygulamasıdır.</a:t>
            </a:r>
          </a:p>
        </p:txBody>
      </p:sp>
    </p:spTree>
    <p:extLst>
      <p:ext uri="{BB962C8B-B14F-4D97-AF65-F5344CB8AC3E}">
        <p14:creationId xmlns:p14="http://schemas.microsoft.com/office/powerpoint/2010/main" val="2048333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10971" y="766331"/>
            <a:ext cx="8229600" cy="4114800"/>
          </a:xfrm>
        </p:spPr>
        <p:txBody>
          <a:bodyPr/>
          <a:lstStyle/>
          <a:p>
            <a:r>
              <a:rPr lang="tr-TR" b="1" dirty="0" err="1"/>
              <a:t>Jidoka</a:t>
            </a:r>
            <a:endParaRPr lang="tr-TR" b="1" dirty="0"/>
          </a:p>
          <a:p>
            <a:r>
              <a:rPr lang="tr-TR" sz="2100" dirty="0" err="1"/>
              <a:t>Jidoka</a:t>
            </a:r>
            <a:r>
              <a:rPr lang="tr-TR" sz="2100" dirty="0"/>
              <a:t> yalın üretim sisteminde kalite kontrolü, kalite güvencesi ve kalite ile ilgili tüm faaliyetlerinin temelini oluşturan kavramdır. </a:t>
            </a:r>
            <a:r>
              <a:rPr lang="tr-TR" sz="2100" dirty="0" err="1"/>
              <a:t>Jidoka</a:t>
            </a:r>
            <a:r>
              <a:rPr lang="tr-TR" sz="2100" dirty="0"/>
              <a:t> insan dokunuşuyla otomasyondur. </a:t>
            </a:r>
            <a:r>
              <a:rPr lang="tr-TR" sz="2100" dirty="0" err="1"/>
              <a:t>Jidoka</a:t>
            </a:r>
            <a:r>
              <a:rPr lang="tr-TR" sz="2100" dirty="0"/>
              <a:t> tekniğinin temel ilkesi; her hangi bir işlemdeki hatayı üzerinden süre geçtikten sonra saptamak yerine, hatayı oluştuğu anda ve kaynağında saptayıp önleyerek, hiçbir hatalı parçanın bir sonraki işleme geçmemesini ve hiçbir ürünün hatalı üretilmemesini sağlamaktır.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12</a:t>
            </a:fld>
            <a:endParaRPr lang="tr-TR">
              <a:solidFill>
                <a:srgbClr val="FFFFFF"/>
              </a:solidFill>
            </a:endParaRPr>
          </a:p>
        </p:txBody>
      </p:sp>
      <p:sp>
        <p:nvSpPr>
          <p:cNvPr id="5" name="İçerik Yer Tutucusu 2">
            <a:extLst>
              <a:ext uri="{FF2B5EF4-FFF2-40B4-BE49-F238E27FC236}">
                <a16:creationId xmlns:a16="http://schemas.microsoft.com/office/drawing/2014/main" id="{0CA72C0A-DFBC-4CFA-B5BF-EB13E82E21A3}"/>
              </a:ext>
            </a:extLst>
          </p:cNvPr>
          <p:cNvSpPr txBox="1">
            <a:spLocks/>
          </p:cNvSpPr>
          <p:nvPr/>
        </p:nvSpPr>
        <p:spPr bwMode="auto">
          <a:xfrm>
            <a:off x="110971" y="3517037"/>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57175" indent="-257175" algn="l" rtl="0" fontAlgn="base">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ea typeface="+mn-ea"/>
                <a:cs typeface="+mn-cs"/>
              </a:defRPr>
            </a:lvl1pPr>
            <a:lvl2pPr marL="557213" indent="-214313" algn="l" rtl="0" fontAlgn="base">
              <a:spcBef>
                <a:spcPct val="20000"/>
              </a:spcBef>
              <a:spcAft>
                <a:spcPct val="0"/>
              </a:spcAft>
              <a:buClr>
                <a:schemeClr val="folHlink"/>
              </a:buClr>
              <a:buSzPct val="65000"/>
              <a:buFont typeface="Wingdings" pitchFamily="2" charset="2"/>
              <a:buChar char="n"/>
              <a:defRPr sz="2100">
                <a:solidFill>
                  <a:schemeClr val="tx1"/>
                </a:solidFill>
                <a:effectLst>
                  <a:outerShdw blurRad="38100" dist="38100" dir="2700000" algn="tl">
                    <a:srgbClr val="000000"/>
                  </a:outerShdw>
                </a:effectLst>
                <a:latin typeface="+mn-lt"/>
              </a:defRPr>
            </a:lvl2pPr>
            <a:lvl3pPr marL="857250" indent="-171450" algn="l" rtl="0" fontAlgn="base">
              <a:spcBef>
                <a:spcPct val="20000"/>
              </a:spcBef>
              <a:spcAft>
                <a:spcPct val="0"/>
              </a:spcAft>
              <a:buClr>
                <a:schemeClr val="hlink"/>
              </a:buClr>
              <a:buSzPct val="65000"/>
              <a:buFont typeface="Wingdings" pitchFamily="2" charset="2"/>
              <a:buChar char="n"/>
              <a:defRPr sz="1800">
                <a:solidFill>
                  <a:schemeClr val="tx1"/>
                </a:solidFill>
                <a:effectLst>
                  <a:outerShdw blurRad="38100" dist="38100" dir="2700000" algn="tl">
                    <a:srgbClr val="000000"/>
                  </a:outerShdw>
                </a:effectLst>
                <a:latin typeface="+mn-lt"/>
              </a:defRPr>
            </a:lvl3pPr>
            <a:lvl4pPr marL="1200150" indent="-171450" algn="l" rtl="0" fontAlgn="base">
              <a:spcBef>
                <a:spcPct val="20000"/>
              </a:spcBef>
              <a:spcAft>
                <a:spcPct val="0"/>
              </a:spcAft>
              <a:buClr>
                <a:schemeClr val="fo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4pPr>
            <a:lvl5pPr marL="15430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5pPr>
            <a:lvl6pPr marL="18859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6pPr>
            <a:lvl7pPr marL="22288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7pPr>
            <a:lvl8pPr marL="25717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8pPr>
            <a:lvl9pPr marL="29146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9pPr>
          </a:lstStyle>
          <a:p>
            <a:pPr defTabSz="914400"/>
            <a:r>
              <a:rPr lang="tr-TR" b="1" kern="0" dirty="0" err="1"/>
              <a:t>Poka-Yoke</a:t>
            </a:r>
            <a:r>
              <a:rPr lang="tr-TR" b="1" kern="0" dirty="0"/>
              <a:t>,</a:t>
            </a:r>
          </a:p>
          <a:p>
            <a:pPr defTabSz="914400"/>
            <a:r>
              <a:rPr lang="tr-TR" sz="2100" kern="0" dirty="0" err="1"/>
              <a:t>Poka-Yoke</a:t>
            </a:r>
            <a:r>
              <a:rPr lang="tr-TR" sz="2100" kern="0" dirty="0"/>
              <a:t> unutkanlık, dikkatsizlik, yanlış anlama, konsantrasyon eksikliği, standartların eksikliği, tecrübesizlik, </a:t>
            </a:r>
            <a:r>
              <a:rPr lang="tr-TR" sz="2100" kern="0" dirty="0" err="1"/>
              <a:t>boşvermek</a:t>
            </a:r>
            <a:r>
              <a:rPr lang="tr-TR" sz="2100" kern="0" dirty="0"/>
              <a:t>, sabotaj vb. insan faktöründen kaynaklanan durumlara karşı çeşitli, hata yapmayı önleyici ve yardımcı araç ve stratejileri kullanarak ancak daha fazla kontrol ve denetim elemanına gerek duymadan, sıfır hatalı üretime ulaşmayı amaçlar.</a:t>
            </a:r>
          </a:p>
        </p:txBody>
      </p:sp>
    </p:spTree>
    <p:extLst>
      <p:ext uri="{BB962C8B-B14F-4D97-AF65-F5344CB8AC3E}">
        <p14:creationId xmlns:p14="http://schemas.microsoft.com/office/powerpoint/2010/main" val="54402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dirty="0"/>
              <a:t>Toyota Üretim Sistemi “en etkin yöntemleri takiben üretiminin tüm yönleriyle “tüm israfların tamamen ortadan kaldırılması” felsefesi ile dolu olduğu bir üretim sistemi” olarak tanımlanmıştır.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13</a:t>
            </a:fld>
            <a:endParaRPr lang="tr-TR">
              <a:solidFill>
                <a:srgbClr val="FFFFFF"/>
              </a:solidFill>
            </a:endParaRPr>
          </a:p>
        </p:txBody>
      </p:sp>
    </p:spTree>
    <p:extLst>
      <p:ext uri="{BB962C8B-B14F-4D97-AF65-F5344CB8AC3E}">
        <p14:creationId xmlns:p14="http://schemas.microsoft.com/office/powerpoint/2010/main" val="2295314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828800" y="744264"/>
            <a:ext cx="5486400" cy="609600"/>
          </a:xfrm>
          <a:solidFill>
            <a:schemeClr val="accent6">
              <a:lumMod val="60000"/>
              <a:lumOff val="40000"/>
            </a:schemeClr>
          </a:solid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anchor="ctr" anchorCtr="0" compatLnSpc="1">
            <a:prstTxWarp prst="textNoShape">
              <a:avLst/>
            </a:prstTxWarp>
          </a:bodyPr>
          <a:lstStyle/>
          <a:p>
            <a:r>
              <a:rPr lang="tr-TR" dirty="0">
                <a:solidFill>
                  <a:schemeClr val="dk1"/>
                </a:solidFill>
                <a:latin typeface="+mn-lt"/>
                <a:ea typeface="+mn-ea"/>
                <a:cs typeface="+mn-cs"/>
              </a:rPr>
              <a:t>5S Tertip Düzen</a:t>
            </a:r>
          </a:p>
        </p:txBody>
      </p:sp>
      <p:sp>
        <p:nvSpPr>
          <p:cNvPr id="3" name="İçerik Yer Tutucusu 2"/>
          <p:cNvSpPr>
            <a:spLocks noGrp="1"/>
          </p:cNvSpPr>
          <p:nvPr>
            <p:ph idx="1"/>
          </p:nvPr>
        </p:nvSpPr>
        <p:spPr>
          <a:xfrm>
            <a:off x="457200" y="1479873"/>
            <a:ext cx="8229600" cy="3367335"/>
          </a:xfrm>
        </p:spPr>
        <p:txBody>
          <a:bodyPr/>
          <a:lstStyle/>
          <a:p>
            <a:pPr>
              <a:lnSpc>
                <a:spcPct val="95000"/>
              </a:lnSpc>
              <a:spcBef>
                <a:spcPts val="450"/>
              </a:spcBef>
            </a:pPr>
            <a:r>
              <a:rPr lang="tr-TR" sz="2100" dirty="0"/>
              <a:t>Yine bir Japon yönetim yaklaşımı olan 5S, çalışma alanlarında kaliteli bir çalışma ortamı oluşturmak ve bunun sürekliliğini sağlamak için kullanılan faydalı bir yöntemdir. Üretimde verimliliğin ve mükemmelliğin temelinde bilimsel yöntemlerle yapılan ve uygulamaya alınan görsel düzenlemelerin yer aldığı fikrine dayanmaktadır. 1911 yılından bu yana Japonya’daki işletmelerin birçoğunda disiplin ve denetim sağlama konusunda 5S olarak adlandırılan bu bilimsel yöntem kullanılmaktadır. 5S işyerinin iyileştirmesinde birinci derecede önceliğe sahiptir ve diğer iyileştirme çalışmalarının temelini oluşturur.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14</a:t>
            </a:fld>
            <a:endParaRPr lang="tr-TR">
              <a:solidFill>
                <a:srgbClr val="FFFFFF"/>
              </a:solidFill>
            </a:endParaRPr>
          </a:p>
        </p:txBody>
      </p:sp>
    </p:spTree>
    <p:extLst>
      <p:ext uri="{BB962C8B-B14F-4D97-AF65-F5344CB8AC3E}">
        <p14:creationId xmlns:p14="http://schemas.microsoft.com/office/powerpoint/2010/main" val="2218925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pPr>
              <a:lnSpc>
                <a:spcPct val="95000"/>
              </a:lnSpc>
            </a:pPr>
            <a:r>
              <a:rPr lang="tr-TR" sz="2100" dirty="0"/>
              <a:t>5S çalışmaları sayesinde </a:t>
            </a:r>
            <a:r>
              <a:rPr lang="tr-TR" sz="2100" u="sng" dirty="0"/>
              <a:t>verimlilik</a:t>
            </a:r>
            <a:r>
              <a:rPr lang="tr-TR" sz="2100" dirty="0"/>
              <a:t>, </a:t>
            </a:r>
            <a:r>
              <a:rPr lang="tr-TR" sz="2100" u="sng" dirty="0"/>
              <a:t>kalite</a:t>
            </a:r>
            <a:r>
              <a:rPr lang="tr-TR" sz="2100" dirty="0"/>
              <a:t> ve </a:t>
            </a:r>
            <a:r>
              <a:rPr lang="tr-TR" sz="2100" u="sng" dirty="0"/>
              <a:t>güvenlik</a:t>
            </a:r>
            <a:r>
              <a:rPr lang="tr-TR" sz="2100" dirty="0"/>
              <a:t> açısından iyileştirmeler sağlanır. 5S uygulamaları üretim sahaları, atölye ve depo alanları, ofisler ve özel yaşam alanları gibi birçok yerde uygulanmaktadır.</a:t>
            </a:r>
          </a:p>
          <a:p>
            <a:pPr marL="266700" indent="0">
              <a:lnSpc>
                <a:spcPct val="95000"/>
              </a:lnSpc>
              <a:spcBef>
                <a:spcPts val="0"/>
              </a:spcBef>
              <a:buNone/>
            </a:pPr>
            <a:r>
              <a:rPr lang="tr-TR" sz="2100" dirty="0"/>
              <a:t>• 5S’in başlıca amaçları aşağıdaki gibi özetlenebilir:</a:t>
            </a:r>
          </a:p>
          <a:p>
            <a:pPr marL="266700" indent="0">
              <a:lnSpc>
                <a:spcPct val="95000"/>
              </a:lnSpc>
              <a:spcBef>
                <a:spcPts val="0"/>
              </a:spcBef>
              <a:buNone/>
            </a:pPr>
            <a:r>
              <a:rPr lang="tr-TR" sz="2100" dirty="0"/>
              <a:t>• </a:t>
            </a:r>
            <a:r>
              <a:rPr lang="tr-TR" sz="2100" u="sng" dirty="0"/>
              <a:t>Çalışma ortamlarının iyileştirilmesi</a:t>
            </a:r>
            <a:r>
              <a:rPr lang="tr-TR" sz="2100" dirty="0"/>
              <a:t>,</a:t>
            </a:r>
          </a:p>
          <a:p>
            <a:pPr marL="266700" indent="0">
              <a:lnSpc>
                <a:spcPct val="95000"/>
              </a:lnSpc>
              <a:spcBef>
                <a:spcPts val="0"/>
              </a:spcBef>
              <a:buNone/>
            </a:pPr>
            <a:r>
              <a:rPr lang="tr-TR" sz="2100" dirty="0"/>
              <a:t>• </a:t>
            </a:r>
            <a:r>
              <a:rPr lang="tr-TR" sz="2100" u="sng" dirty="0"/>
              <a:t>Çalışanlar arasındaki engellerin ortadan kaldırılması</a:t>
            </a:r>
            <a:r>
              <a:rPr lang="tr-TR" sz="2100" dirty="0"/>
              <a:t>,</a:t>
            </a:r>
          </a:p>
          <a:p>
            <a:pPr marL="266700" indent="0">
              <a:lnSpc>
                <a:spcPct val="95000"/>
              </a:lnSpc>
              <a:spcBef>
                <a:spcPts val="0"/>
              </a:spcBef>
              <a:buNone/>
            </a:pPr>
            <a:r>
              <a:rPr lang="tr-TR" sz="2100" dirty="0"/>
              <a:t>• </a:t>
            </a:r>
            <a:r>
              <a:rPr lang="tr-TR" sz="2100" u="sng" dirty="0"/>
              <a:t>Toplam verimliliğin arttırılması</a:t>
            </a:r>
            <a:r>
              <a:rPr lang="tr-TR" sz="2100" dirty="0"/>
              <a:t>,</a:t>
            </a:r>
          </a:p>
          <a:p>
            <a:pPr marL="266700" indent="0">
              <a:lnSpc>
                <a:spcPct val="95000"/>
              </a:lnSpc>
              <a:spcBef>
                <a:spcPts val="0"/>
              </a:spcBef>
              <a:buNone/>
            </a:pPr>
            <a:r>
              <a:rPr lang="tr-TR" sz="2100" dirty="0"/>
              <a:t>• </a:t>
            </a:r>
            <a:r>
              <a:rPr lang="tr-TR" sz="2100" u="sng" dirty="0"/>
              <a:t>Çalışanların düşünce sisteminin ve davranışlarının değiştirilmesi</a:t>
            </a:r>
            <a:r>
              <a:rPr lang="tr-TR" sz="2100" dirty="0"/>
              <a:t>,</a:t>
            </a:r>
          </a:p>
          <a:p>
            <a:pPr marL="266700" indent="0">
              <a:lnSpc>
                <a:spcPct val="95000"/>
              </a:lnSpc>
              <a:spcBef>
                <a:spcPts val="0"/>
              </a:spcBef>
              <a:buNone/>
            </a:pPr>
            <a:r>
              <a:rPr lang="tr-TR" sz="2100" dirty="0"/>
              <a:t>• </a:t>
            </a:r>
            <a:r>
              <a:rPr lang="tr-TR" sz="2100" u="sng" dirty="0"/>
              <a:t>Çalışanların katılımının sağlanması</a:t>
            </a:r>
            <a:r>
              <a:rPr lang="tr-TR" sz="2100" dirty="0"/>
              <a:t>,</a:t>
            </a:r>
          </a:p>
          <a:p>
            <a:pPr marL="266700" indent="0">
              <a:lnSpc>
                <a:spcPct val="95000"/>
              </a:lnSpc>
              <a:spcBef>
                <a:spcPts val="0"/>
              </a:spcBef>
              <a:buNone/>
            </a:pPr>
            <a:r>
              <a:rPr lang="tr-TR" sz="2100" dirty="0"/>
              <a:t>• </a:t>
            </a:r>
            <a:r>
              <a:rPr lang="tr-TR" sz="2100" u="sng" dirty="0"/>
              <a:t>Sıfır arıza ve sıfır hata hedefine yönelik çalışılması</a:t>
            </a:r>
            <a:r>
              <a:rPr lang="tr-TR" sz="2100" dirty="0"/>
              <a:t>.</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15</a:t>
            </a:fld>
            <a:endParaRPr lang="tr-TR">
              <a:solidFill>
                <a:srgbClr val="FFFFFF"/>
              </a:solidFill>
            </a:endParaRPr>
          </a:p>
        </p:txBody>
      </p:sp>
    </p:spTree>
    <p:extLst>
      <p:ext uri="{BB962C8B-B14F-4D97-AF65-F5344CB8AC3E}">
        <p14:creationId xmlns:p14="http://schemas.microsoft.com/office/powerpoint/2010/main" val="1931758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100" dirty="0"/>
              <a:t>5S çalışma ortamında güvenliğinin sağlanmasına yardımcı olur; organize, düzenli ve temiz bir iş ortamı yaratılmasını sağlar. 5S faaliyetleri, iş kazalarına ve yaralanmalara sebep olabilecek saçılmış, dökülmüş ve dağınık eşyaları ortadan kaldırır. Görsel göstergeler, uyarılar insanları tehlikelere karşı korur. İyi yapılmış bir organizasyonla iş ortamındaki eşyalar daha iyi ve kullanışlı şekilde yerleştireceğinden bunlara ulaşılması veya bunların kaldırılması esnasındaki kaza riskleri de bu sayede azaltılabilir. Bununla birlikte bu yöntem tehlikeli kimyasal maddelerin daha güvenli kullanılmasına ve saklanmasına da yardımcı olur.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16</a:t>
            </a:fld>
            <a:endParaRPr lang="tr-TR">
              <a:solidFill>
                <a:srgbClr val="FFFFFF"/>
              </a:solidFill>
            </a:endParaRPr>
          </a:p>
        </p:txBody>
      </p:sp>
    </p:spTree>
    <p:extLst>
      <p:ext uri="{BB962C8B-B14F-4D97-AF65-F5344CB8AC3E}">
        <p14:creationId xmlns:p14="http://schemas.microsoft.com/office/powerpoint/2010/main" val="2567673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36525"/>
            <a:ext cx="8229600" cy="3219234"/>
          </a:xfrm>
        </p:spPr>
        <p:txBody>
          <a:bodyPr/>
          <a:lstStyle/>
          <a:p>
            <a:r>
              <a:rPr lang="tr-TR" sz="2100" dirty="0"/>
              <a:t>5S, </a:t>
            </a:r>
            <a:r>
              <a:rPr lang="tr-TR" sz="2100" dirty="0" err="1"/>
              <a:t>Seiri</a:t>
            </a:r>
            <a:r>
              <a:rPr lang="tr-TR" sz="2100" dirty="0"/>
              <a:t> (</a:t>
            </a:r>
            <a:r>
              <a:rPr lang="tr-TR" sz="2100" u="sng" dirty="0"/>
              <a:t>Toparlama</a:t>
            </a:r>
            <a:r>
              <a:rPr lang="tr-TR" sz="2100" dirty="0"/>
              <a:t>), </a:t>
            </a:r>
            <a:r>
              <a:rPr lang="tr-TR" sz="2100" dirty="0" err="1"/>
              <a:t>Seiton</a:t>
            </a:r>
            <a:r>
              <a:rPr lang="tr-TR" sz="2100" dirty="0"/>
              <a:t> (</a:t>
            </a:r>
            <a:r>
              <a:rPr lang="tr-TR" sz="2100" u="sng" dirty="0"/>
              <a:t>Düzen</a:t>
            </a:r>
            <a:r>
              <a:rPr lang="tr-TR" sz="2100" dirty="0"/>
              <a:t>), </a:t>
            </a:r>
            <a:r>
              <a:rPr lang="tr-TR" sz="2100" dirty="0" err="1"/>
              <a:t>Seiso</a:t>
            </a:r>
            <a:r>
              <a:rPr lang="tr-TR" sz="2100" dirty="0"/>
              <a:t> (</a:t>
            </a:r>
            <a:r>
              <a:rPr lang="tr-TR" sz="2100" u="sng" dirty="0"/>
              <a:t>Temizlik</a:t>
            </a:r>
            <a:r>
              <a:rPr lang="tr-TR" sz="2100" dirty="0"/>
              <a:t>), </a:t>
            </a:r>
            <a:r>
              <a:rPr lang="tr-TR" sz="2100" dirty="0" err="1"/>
              <a:t>Seiketsu</a:t>
            </a:r>
            <a:r>
              <a:rPr lang="tr-TR" sz="2100" dirty="0"/>
              <a:t> (</a:t>
            </a:r>
            <a:r>
              <a:rPr lang="tr-TR" sz="2100" u="sng" dirty="0"/>
              <a:t>Standartlaşma</a:t>
            </a:r>
            <a:r>
              <a:rPr lang="tr-TR" sz="2100" dirty="0"/>
              <a:t>) ve </a:t>
            </a:r>
            <a:r>
              <a:rPr lang="tr-TR" sz="2100" dirty="0" err="1"/>
              <a:t>Shitsuke</a:t>
            </a:r>
            <a:r>
              <a:rPr lang="tr-TR" sz="2100" dirty="0"/>
              <a:t> (</a:t>
            </a:r>
            <a:r>
              <a:rPr lang="tr-TR" sz="2100" u="sng" dirty="0"/>
              <a:t>Disiplin</a:t>
            </a:r>
            <a:r>
              <a:rPr lang="tr-TR" sz="2100" dirty="0"/>
              <a:t>) adımlarından meydana gelmektedir. </a:t>
            </a:r>
          </a:p>
          <a:p>
            <a:r>
              <a:rPr lang="tr-TR" sz="2100" dirty="0"/>
              <a:t>Bu 5 adımı aşağıdaki gibi özetlemek mümkündür:</a:t>
            </a:r>
          </a:p>
          <a:p>
            <a:r>
              <a:rPr lang="tr-TR" sz="2100" b="1" dirty="0"/>
              <a:t>1. Toparlama (</a:t>
            </a:r>
            <a:r>
              <a:rPr lang="tr-TR" sz="2100" b="1" dirty="0" err="1"/>
              <a:t>Seiri</a:t>
            </a:r>
            <a:r>
              <a:rPr lang="tr-TR" sz="2100" b="1" dirty="0"/>
              <a:t>): </a:t>
            </a:r>
            <a:r>
              <a:rPr lang="tr-TR" sz="2100" dirty="0"/>
              <a:t>Çalışma alanında anlık ihtiyacı duyulmayan malzeme, ekipman ve aletlerin sınıflandırılarak ilgili bölgeden uzaklaştırılmasıdır. İlk aşamanın iyi yapılması diğer aşamalar için çok önemlidir. Çalışanların şikâyetleri azalacak ve çalışanlar arasında iletişim hızla artacaktır. Verimlilik ve ürün kalitesi olumlu yönde etkilenecektir.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17</a:t>
            </a:fld>
            <a:endParaRPr lang="tr-TR">
              <a:solidFill>
                <a:srgbClr val="FFFFFF"/>
              </a:solidFill>
            </a:endParaRPr>
          </a:p>
        </p:txBody>
      </p:sp>
      <p:sp>
        <p:nvSpPr>
          <p:cNvPr id="5" name="İçerik Yer Tutucusu 2">
            <a:extLst>
              <a:ext uri="{FF2B5EF4-FFF2-40B4-BE49-F238E27FC236}">
                <a16:creationId xmlns:a16="http://schemas.microsoft.com/office/drawing/2014/main" id="{41BE7060-2341-411C-B8C5-45D0D62AA71F}"/>
              </a:ext>
            </a:extLst>
          </p:cNvPr>
          <p:cNvSpPr txBox="1">
            <a:spLocks/>
          </p:cNvSpPr>
          <p:nvPr/>
        </p:nvSpPr>
        <p:spPr bwMode="auto">
          <a:xfrm>
            <a:off x="457200" y="3570303"/>
            <a:ext cx="8229600" cy="308794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57175" indent="-257175" algn="l" rtl="0" fontAlgn="base">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ea typeface="+mn-ea"/>
                <a:cs typeface="+mn-cs"/>
              </a:defRPr>
            </a:lvl1pPr>
            <a:lvl2pPr marL="557213" indent="-214313" algn="l" rtl="0" fontAlgn="base">
              <a:spcBef>
                <a:spcPct val="20000"/>
              </a:spcBef>
              <a:spcAft>
                <a:spcPct val="0"/>
              </a:spcAft>
              <a:buClr>
                <a:schemeClr val="folHlink"/>
              </a:buClr>
              <a:buSzPct val="65000"/>
              <a:buFont typeface="Wingdings" pitchFamily="2" charset="2"/>
              <a:buChar char="n"/>
              <a:defRPr sz="2100">
                <a:solidFill>
                  <a:schemeClr val="tx1"/>
                </a:solidFill>
                <a:effectLst>
                  <a:outerShdw blurRad="38100" dist="38100" dir="2700000" algn="tl">
                    <a:srgbClr val="000000"/>
                  </a:outerShdw>
                </a:effectLst>
                <a:latin typeface="+mn-lt"/>
              </a:defRPr>
            </a:lvl2pPr>
            <a:lvl3pPr marL="857250" indent="-171450" algn="l" rtl="0" fontAlgn="base">
              <a:spcBef>
                <a:spcPct val="20000"/>
              </a:spcBef>
              <a:spcAft>
                <a:spcPct val="0"/>
              </a:spcAft>
              <a:buClr>
                <a:schemeClr val="hlink"/>
              </a:buClr>
              <a:buSzPct val="65000"/>
              <a:buFont typeface="Wingdings" pitchFamily="2" charset="2"/>
              <a:buChar char="n"/>
              <a:defRPr sz="1800">
                <a:solidFill>
                  <a:schemeClr val="tx1"/>
                </a:solidFill>
                <a:effectLst>
                  <a:outerShdw blurRad="38100" dist="38100" dir="2700000" algn="tl">
                    <a:srgbClr val="000000"/>
                  </a:outerShdw>
                </a:effectLst>
                <a:latin typeface="+mn-lt"/>
              </a:defRPr>
            </a:lvl3pPr>
            <a:lvl4pPr marL="1200150" indent="-171450" algn="l" rtl="0" fontAlgn="base">
              <a:spcBef>
                <a:spcPct val="20000"/>
              </a:spcBef>
              <a:spcAft>
                <a:spcPct val="0"/>
              </a:spcAft>
              <a:buClr>
                <a:schemeClr val="fo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4pPr>
            <a:lvl5pPr marL="15430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5pPr>
            <a:lvl6pPr marL="18859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6pPr>
            <a:lvl7pPr marL="22288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7pPr>
            <a:lvl8pPr marL="25717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8pPr>
            <a:lvl9pPr marL="29146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9pPr>
          </a:lstStyle>
          <a:p>
            <a:pPr defTabSz="914400"/>
            <a:r>
              <a:rPr lang="tr-TR" sz="2100" b="1" kern="0" dirty="0"/>
              <a:t>2. Düzen (</a:t>
            </a:r>
            <a:r>
              <a:rPr lang="tr-TR" sz="2100" b="1" kern="0" dirty="0" err="1"/>
              <a:t>Seiton</a:t>
            </a:r>
            <a:r>
              <a:rPr lang="tr-TR" sz="2100" b="1" kern="0" dirty="0"/>
              <a:t>): </a:t>
            </a:r>
            <a:r>
              <a:rPr lang="tr-TR" sz="2100" kern="0" dirty="0"/>
              <a:t>Sürekli ihtiyaç duyulan ekipman, demirbaş vb. malzemelerin bulunmasını ve kullanılmasını kolaylaştırmak amacıyla yapılan dizme, düzenleme ve tertip işidir. İyileştirme projesi, her türlü alet, ekipman ve makineyi kapsar.</a:t>
            </a:r>
          </a:p>
          <a:p>
            <a:pPr defTabSz="914400"/>
            <a:r>
              <a:rPr lang="tr-TR" sz="2100" b="1" kern="0" dirty="0"/>
              <a:t>3. Temizlik (</a:t>
            </a:r>
            <a:r>
              <a:rPr lang="tr-TR" sz="2100" b="1" kern="0" dirty="0" err="1"/>
              <a:t>Seiso</a:t>
            </a:r>
            <a:r>
              <a:rPr lang="tr-TR" sz="2100" b="1" kern="0" dirty="0"/>
              <a:t>): </a:t>
            </a:r>
            <a:r>
              <a:rPr lang="tr-TR" sz="2100" kern="0" dirty="0"/>
              <a:t>Çalışma alanlarında ve makinelerde çevre, üretim ve makine kaynaklı her türlü kirliliğin yok edilmesi ve korunmasıdır. Temizlik aynı zamanda duyu organlarımızla yapacağımız bir kontroldür. Oluşabilecek hataları önceden tespit etmemizi sağlar.</a:t>
            </a:r>
          </a:p>
        </p:txBody>
      </p:sp>
    </p:spTree>
    <p:extLst>
      <p:ext uri="{BB962C8B-B14F-4D97-AF65-F5344CB8AC3E}">
        <p14:creationId xmlns:p14="http://schemas.microsoft.com/office/powerpoint/2010/main" val="4119520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100" b="1" dirty="0"/>
              <a:t>4. Standartlaşma (</a:t>
            </a:r>
            <a:r>
              <a:rPr lang="tr-TR" sz="2100" b="1" dirty="0" err="1"/>
              <a:t>Seiketsu</a:t>
            </a:r>
            <a:r>
              <a:rPr lang="tr-TR" sz="2100" b="1" dirty="0"/>
              <a:t>): </a:t>
            </a:r>
            <a:r>
              <a:rPr lang="tr-TR" sz="2100" dirty="0"/>
              <a:t>Toparlama, düzen ve temizliğin korunması ve sürekliliğin sağlanması için oluşturulması gerekli standartlar, kontroller ve iyileştirmelerdir.</a:t>
            </a:r>
          </a:p>
          <a:p>
            <a:r>
              <a:rPr lang="tr-TR" sz="2100" b="1" dirty="0"/>
              <a:t>5. Disiplin (</a:t>
            </a:r>
            <a:r>
              <a:rPr lang="tr-TR" sz="2100" b="1" dirty="0" err="1"/>
              <a:t>Shitsuke</a:t>
            </a:r>
            <a:r>
              <a:rPr lang="tr-TR" sz="2100" b="1" dirty="0"/>
              <a:t>): </a:t>
            </a:r>
            <a:r>
              <a:rPr lang="tr-TR" sz="2100" dirty="0"/>
              <a:t>Disiplin, ilk dört adımda gerçekleştirilen uygulamaların ve düzenlemelerin sürekliliğinin sağlanmasıdır.</a:t>
            </a:r>
          </a:p>
          <a:p>
            <a:endParaRPr lang="tr-TR" dirty="0"/>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18</a:t>
            </a:fld>
            <a:endParaRPr lang="tr-TR">
              <a:solidFill>
                <a:srgbClr val="FFFFFF"/>
              </a:solidFill>
            </a:endParaRPr>
          </a:p>
        </p:txBody>
      </p:sp>
    </p:spTree>
    <p:extLst>
      <p:ext uri="{BB962C8B-B14F-4D97-AF65-F5344CB8AC3E}">
        <p14:creationId xmlns:p14="http://schemas.microsoft.com/office/powerpoint/2010/main" val="632000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427363"/>
            <a:ext cx="8229600" cy="3086100"/>
          </a:xfrm>
        </p:spPr>
        <p:txBody>
          <a:bodyPr/>
          <a:lstStyle/>
          <a:p>
            <a:r>
              <a:rPr lang="tr-TR" sz="1950" dirty="0"/>
              <a:t>Altı </a:t>
            </a:r>
            <a:r>
              <a:rPr lang="tr-TR" sz="1950" dirty="0" err="1"/>
              <a:t>Sigma</a:t>
            </a:r>
            <a:r>
              <a:rPr lang="tr-TR" sz="1950" dirty="0"/>
              <a:t> kavramı Motorola firması tarafından 1985 yılında geliştirilmiştir. Bu yaklaşımın ortaya çıkışında firmanın pazar payını kaybetmeye başlaması etkili olmuştur.</a:t>
            </a:r>
          </a:p>
          <a:p>
            <a:r>
              <a:rPr lang="tr-TR" sz="1950" dirty="0"/>
              <a:t>Motorola yöneticisi Japonya’ya ziyaretlerde bulunmuştur. Bu ziyaretlerde, Japon firmaların genel yaklaşımının müşteriye daha hizmet verebilmek için operasyonların iyileştirilmesine ve her çalışanın bu iyileştirmeye dâhil edilmesine odaklandığı fark edilmiştir. Ayrıca Japon rakiplerin çalışanlarını sadece işgücü olarak görmedikleri, onların bilgilerinden de yararlandıkları görülmüştür. Bu gözlemler sonucunda Motorola yetkilileri müşteri memnuniyetine odaklanan bir yaklaşım geliştirmek üzere tüm operasyon sistemlerini değiştirmeleri ve çalışanların iyileştirmelere dahil edilmesi gerektiğini anlamışlardır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19</a:t>
            </a:fld>
            <a:endParaRPr lang="tr-TR">
              <a:solidFill>
                <a:srgbClr val="FFFFFF"/>
              </a:solidFill>
            </a:endParaRPr>
          </a:p>
        </p:txBody>
      </p:sp>
      <p:sp>
        <p:nvSpPr>
          <p:cNvPr id="7" name="Unvan 1">
            <a:extLst>
              <a:ext uri="{FF2B5EF4-FFF2-40B4-BE49-F238E27FC236}">
                <a16:creationId xmlns:a16="http://schemas.microsoft.com/office/drawing/2014/main" id="{C59BAA39-62F4-46B2-AA45-4D6ECA9479AF}"/>
              </a:ext>
            </a:extLst>
          </p:cNvPr>
          <p:cNvSpPr>
            <a:spLocks noGrp="1"/>
          </p:cNvSpPr>
          <p:nvPr>
            <p:ph type="title"/>
          </p:nvPr>
        </p:nvSpPr>
        <p:spPr>
          <a:xfrm>
            <a:off x="1908792" y="425450"/>
            <a:ext cx="5114925" cy="695325"/>
          </a:xfrm>
          <a:solidFill>
            <a:schemeClr val="accent6">
              <a:lumMod val="60000"/>
              <a:lumOff val="40000"/>
            </a:schemeClr>
          </a:solid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anchor="ctr" anchorCtr="0" compatLnSpc="1">
            <a:prstTxWarp prst="textNoShape">
              <a:avLst/>
            </a:prstTxWarp>
          </a:bodyPr>
          <a:lstStyle/>
          <a:p>
            <a:pPr algn="ctr" defTabSz="685800" fontAlgn="base">
              <a:spcBef>
                <a:spcPct val="0"/>
              </a:spcBef>
              <a:spcAft>
                <a:spcPct val="0"/>
              </a:spcAft>
            </a:pPr>
            <a:r>
              <a:rPr lang="tr-TR" sz="3600" dirty="0"/>
              <a:t>Altı </a:t>
            </a:r>
            <a:r>
              <a:rPr lang="tr-TR" sz="3600" dirty="0" err="1"/>
              <a:t>sigma</a:t>
            </a:r>
            <a:r>
              <a:rPr lang="tr-TR" sz="3600" dirty="0"/>
              <a:t> (6</a:t>
            </a:r>
            <a:r>
              <a:rPr lang="el-GR" sz="1800" cap="none" dirty="0"/>
              <a:t>σ</a:t>
            </a:r>
            <a:r>
              <a:rPr lang="tr-TR" sz="3600" dirty="0"/>
              <a:t>)</a:t>
            </a:r>
            <a:endParaRPr lang="tr-TR" sz="1800" dirty="0">
              <a:latin typeface="Verdana" pitchFamily="34" charset="0"/>
            </a:endParaRPr>
          </a:p>
        </p:txBody>
      </p:sp>
    </p:spTree>
    <p:extLst>
      <p:ext uri="{BB962C8B-B14F-4D97-AF65-F5344CB8AC3E}">
        <p14:creationId xmlns:p14="http://schemas.microsoft.com/office/powerpoint/2010/main" val="3077515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100" dirty="0"/>
              <a:t>Yalın üretim kavramının temelleri Toyota Üretim Sistemine dayanmaktadır. İkinci dünya savaşından sonra </a:t>
            </a:r>
            <a:r>
              <a:rPr lang="tr-TR" sz="2100" dirty="0" err="1"/>
              <a:t>Japonyanın</a:t>
            </a:r>
            <a:r>
              <a:rPr lang="tr-TR" sz="2100" dirty="0"/>
              <a:t> sermaye kıtlığı üretim alanında farklı çözümler üretmesini gerektirmiştir. Yalın üretimin ilk temelleri 1950’lerde </a:t>
            </a:r>
            <a:r>
              <a:rPr lang="tr-TR" sz="2100" dirty="0" err="1"/>
              <a:t>Toyoda</a:t>
            </a:r>
            <a:r>
              <a:rPr lang="tr-TR" sz="2100" dirty="0"/>
              <a:t> ailesinin bireylerinden mühendis </a:t>
            </a:r>
            <a:r>
              <a:rPr lang="tr-TR" sz="2100" dirty="0" err="1"/>
              <a:t>Eiji</a:t>
            </a:r>
            <a:r>
              <a:rPr lang="tr-TR" sz="2100" dirty="0"/>
              <a:t> </a:t>
            </a:r>
            <a:r>
              <a:rPr lang="tr-TR" sz="2100" dirty="0" err="1"/>
              <a:t>Toyoda</a:t>
            </a:r>
            <a:r>
              <a:rPr lang="tr-TR" sz="2100" dirty="0"/>
              <a:t> ve </a:t>
            </a:r>
            <a:r>
              <a:rPr lang="tr-TR" sz="2100" dirty="0" err="1"/>
              <a:t>Taiichi</a:t>
            </a:r>
            <a:r>
              <a:rPr lang="tr-TR" sz="2100" dirty="0"/>
              <a:t> </a:t>
            </a:r>
            <a:r>
              <a:rPr lang="tr-TR" sz="2100" dirty="0" err="1"/>
              <a:t>Ohno’nun</a:t>
            </a:r>
            <a:r>
              <a:rPr lang="tr-TR" sz="2100" dirty="0"/>
              <a:t> öncülüğünde, Japon Toyota firmasında atılmıştır.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2</a:t>
            </a:fld>
            <a:endParaRPr lang="tr-TR">
              <a:solidFill>
                <a:srgbClr val="FFFFFF"/>
              </a:solidFill>
            </a:endParaRPr>
          </a:p>
        </p:txBody>
      </p:sp>
      <p:sp>
        <p:nvSpPr>
          <p:cNvPr id="5" name="Unvan 1"/>
          <p:cNvSpPr txBox="1">
            <a:spLocks/>
          </p:cNvSpPr>
          <p:nvPr/>
        </p:nvSpPr>
        <p:spPr bwMode="auto">
          <a:xfrm>
            <a:off x="1225303" y="630014"/>
            <a:ext cx="6315075" cy="742950"/>
          </a:xfrm>
          <a:prstGeom prst="rect">
            <a:avLst/>
          </a:prstGeom>
          <a:solidFill>
            <a:schemeClr val="bg1">
              <a:lumMod val="60000"/>
              <a:lumOff val="40000"/>
            </a:schemeClr>
          </a:solidFill>
          <a:ln>
            <a:noFill/>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anchor="ctr" anchorCtr="0" compatLnSpc="1">
            <a:prstTxWarp prst="textNoShape">
              <a:avLst/>
            </a:prstTxWarp>
          </a:bodyPr>
          <a:lstStyle>
            <a:lvl1pPr algn="ctr" rtl="0" fontAlgn="base">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9pPr>
          </a:lstStyle>
          <a:p>
            <a:pPr defTabSz="685800"/>
            <a:r>
              <a:rPr lang="tr-TR" sz="3300" kern="0" dirty="0"/>
              <a:t>Yalın Üretim</a:t>
            </a:r>
          </a:p>
        </p:txBody>
      </p:sp>
    </p:spTree>
    <p:extLst>
      <p:ext uri="{BB962C8B-B14F-4D97-AF65-F5344CB8AC3E}">
        <p14:creationId xmlns:p14="http://schemas.microsoft.com/office/powerpoint/2010/main" val="4163271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1981200"/>
            <a:ext cx="8229600" cy="2830497"/>
          </a:xfrm>
        </p:spPr>
        <p:txBody>
          <a:bodyPr/>
          <a:lstStyle/>
          <a:p>
            <a:r>
              <a:rPr lang="tr-TR" sz="2100" dirty="0"/>
              <a:t>Altı </a:t>
            </a:r>
            <a:r>
              <a:rPr lang="tr-TR" sz="2100" dirty="0" err="1"/>
              <a:t>Sigma</a:t>
            </a:r>
            <a:r>
              <a:rPr lang="tr-TR" sz="2100" dirty="0"/>
              <a:t> bir işletme ve yönetim stratejisidir; daha “çok” değil, daha “akıllı” çalışmaya dayalı bir felsefedir. Bu felsefe etkililiği ve verimliliği arttırmayı hedefler. Bu anlayışın, yapılan her işte gittikçe </a:t>
            </a:r>
            <a:r>
              <a:rPr lang="tr-TR" sz="2100" u="sng" dirty="0"/>
              <a:t>daha az hata yapılması </a:t>
            </a:r>
            <a:r>
              <a:rPr lang="tr-TR" sz="2100" dirty="0"/>
              <a:t>şeklinde açıklanması mümkündür.</a:t>
            </a:r>
          </a:p>
          <a:p>
            <a:r>
              <a:rPr lang="tr-TR" sz="2100" dirty="0"/>
              <a:t>Bu yaklaşımda süreçlerin </a:t>
            </a:r>
            <a:r>
              <a:rPr lang="tr-TR" sz="2100" b="1" dirty="0" err="1"/>
              <a:t>sigma</a:t>
            </a:r>
            <a:r>
              <a:rPr lang="tr-TR" sz="2100" b="1" dirty="0"/>
              <a:t> düzeyleri </a:t>
            </a:r>
            <a:r>
              <a:rPr lang="tr-TR" sz="2100" dirty="0"/>
              <a:t>yükseldikçe, ürün kalitesi yükselmekte ve maliyetler azalmaktadır. Süreçlerde hata yaratan kaynaklar tespit edilip zararsız hale getirildikçe, </a:t>
            </a:r>
            <a:r>
              <a:rPr lang="tr-TR" sz="2100" dirty="0" err="1"/>
              <a:t>sigma</a:t>
            </a:r>
            <a:r>
              <a:rPr lang="tr-TR" sz="2100" dirty="0"/>
              <a:t> düzeyi sürekli artacaktır.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20</a:t>
            </a:fld>
            <a:endParaRPr lang="tr-TR">
              <a:solidFill>
                <a:srgbClr val="FFFFFF"/>
              </a:solidFill>
            </a:endParaRPr>
          </a:p>
        </p:txBody>
      </p:sp>
    </p:spTree>
    <p:extLst>
      <p:ext uri="{BB962C8B-B14F-4D97-AF65-F5344CB8AC3E}">
        <p14:creationId xmlns:p14="http://schemas.microsoft.com/office/powerpoint/2010/main" val="1448234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100" dirty="0"/>
              <a:t>Altı </a:t>
            </a:r>
            <a:r>
              <a:rPr lang="tr-TR" sz="2100" dirty="0" err="1"/>
              <a:t>Sigma</a:t>
            </a:r>
            <a:r>
              <a:rPr lang="tr-TR" sz="2100" dirty="0"/>
              <a:t> öncelikle </a:t>
            </a:r>
            <a:r>
              <a:rPr lang="tr-TR" sz="2100" u="sng" dirty="0"/>
              <a:t>istatistiksel bir ölçümdür</a:t>
            </a:r>
            <a:r>
              <a:rPr lang="tr-TR" sz="2100" dirty="0"/>
              <a:t>. Ürünlerin, hizmetlerin ve süreçlerin ne kadar iyi olduğu hakkında bilgi veren bir ölçüm tekniğidir. Altı </a:t>
            </a:r>
            <a:r>
              <a:rPr lang="tr-TR" sz="2100" dirty="0" err="1"/>
              <a:t>Sigma</a:t>
            </a:r>
            <a:r>
              <a:rPr lang="tr-TR" sz="2100" dirty="0"/>
              <a:t> yaklaşımı bir iş aktivitesinin kabiliyetinin ölçümünde </a:t>
            </a:r>
            <a:r>
              <a:rPr lang="tr-TR" sz="2100" u="sng" dirty="0"/>
              <a:t>kıyaslama</a:t>
            </a:r>
            <a:r>
              <a:rPr lang="tr-TR" sz="2100" dirty="0"/>
              <a:t> (benchmarking) yöntemi olarak kullanılabilmektedir.</a:t>
            </a:r>
          </a:p>
          <a:p>
            <a:r>
              <a:rPr lang="tr-TR" sz="2100" dirty="0"/>
              <a:t>Altı </a:t>
            </a:r>
            <a:r>
              <a:rPr lang="tr-TR" sz="2100" dirty="0" err="1"/>
              <a:t>Sigma</a:t>
            </a:r>
            <a:r>
              <a:rPr lang="tr-TR" sz="2100" dirty="0"/>
              <a:t> yaklaşımı, ölçüm aracı olarak “Milyon Fırsattaki Hata Adedi” (MFHA – DPMO </a:t>
            </a:r>
            <a:r>
              <a:rPr lang="tr-TR" sz="2100" dirty="0" err="1"/>
              <a:t>Defects</a:t>
            </a:r>
            <a:r>
              <a:rPr lang="tr-TR" sz="2100" dirty="0"/>
              <a:t> </a:t>
            </a:r>
            <a:r>
              <a:rPr lang="tr-TR" sz="2100" dirty="0" err="1"/>
              <a:t>per</a:t>
            </a:r>
            <a:r>
              <a:rPr lang="tr-TR" sz="2100" dirty="0"/>
              <a:t> </a:t>
            </a:r>
            <a:r>
              <a:rPr lang="tr-TR" sz="2100" dirty="0" err="1"/>
              <a:t>Million</a:t>
            </a:r>
            <a:r>
              <a:rPr lang="tr-TR" sz="2100" dirty="0"/>
              <a:t> </a:t>
            </a:r>
            <a:r>
              <a:rPr lang="tr-TR" sz="2100" dirty="0" err="1"/>
              <a:t>Opportunities</a:t>
            </a:r>
            <a:r>
              <a:rPr lang="tr-TR" sz="2100" dirty="0"/>
              <a:t>) skalasını kullanır. Milyon fırsattaki hata adedi, bir sürecin veya ürünün kalitesini ölçmek için iyi bir araçtır. </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21</a:t>
            </a:fld>
            <a:endParaRPr lang="tr-TR">
              <a:solidFill>
                <a:srgbClr val="FFFFFF"/>
              </a:solidFill>
            </a:endParaRPr>
          </a:p>
        </p:txBody>
      </p:sp>
    </p:spTree>
    <p:extLst>
      <p:ext uri="{BB962C8B-B14F-4D97-AF65-F5344CB8AC3E}">
        <p14:creationId xmlns:p14="http://schemas.microsoft.com/office/powerpoint/2010/main" val="3470903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343150"/>
            <a:ext cx="4152900" cy="3086100"/>
          </a:xfrm>
        </p:spPr>
        <p:txBody>
          <a:bodyPr/>
          <a:lstStyle/>
          <a:p>
            <a:r>
              <a:rPr lang="tr-TR" sz="2100" dirty="0" err="1"/>
              <a:t>Sigma</a:t>
            </a:r>
            <a:r>
              <a:rPr lang="tr-TR" sz="2100" dirty="0"/>
              <a:t> değeri ortaya çıkan kusurlar ile ilgili bilgi verir. Daha yüksek </a:t>
            </a:r>
            <a:r>
              <a:rPr lang="tr-TR" sz="2100" dirty="0" err="1"/>
              <a:t>sigma</a:t>
            </a:r>
            <a:r>
              <a:rPr lang="tr-TR" sz="2100" dirty="0"/>
              <a:t> değeri, daha düşük kusur olasılığı demektir. Altı </a:t>
            </a:r>
            <a:r>
              <a:rPr lang="tr-TR" sz="2100" dirty="0" err="1"/>
              <a:t>Sigma</a:t>
            </a:r>
            <a:r>
              <a:rPr lang="tr-TR" sz="2100" dirty="0"/>
              <a:t> yaklaşımı milyonda </a:t>
            </a:r>
            <a:r>
              <a:rPr lang="tr-TR" sz="2100" u="sng" dirty="0"/>
              <a:t>3,4 kusur veya hatayı hedefleyerek</a:t>
            </a:r>
            <a:r>
              <a:rPr lang="tr-TR" sz="2100" dirty="0"/>
              <a:t> bu olumsuzlukları ortadan kaldırmayı amaçlar.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22</a:t>
            </a:fld>
            <a:endParaRPr lang="tr-TR">
              <a:solidFill>
                <a:srgbClr val="FFFFFF"/>
              </a:solidFill>
            </a:endParaRPr>
          </a:p>
        </p:txBody>
      </p:sp>
      <p:pic>
        <p:nvPicPr>
          <p:cNvPr id="5" name="Resim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Lst>
          </a:blip>
          <a:srcRect l="24133" t="33681" r="29014" b="347"/>
          <a:stretch/>
        </p:blipFill>
        <p:spPr>
          <a:xfrm>
            <a:off x="4697445" y="2321719"/>
            <a:ext cx="4170331" cy="3576638"/>
          </a:xfrm>
          <a:prstGeom prst="roundRect">
            <a:avLst>
              <a:gd name="adj" fmla="val 681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59480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100" dirty="0"/>
              <a:t>Kusur, müşterinin memnuniyetsizliğine sebep olan herhangi bir şeydir. Kusur, üretimde ortaya çıkan nihai ürünle ilgili olabileceği gibi, servis süresinin standart zamanından daha uzun olması ya da herhangi bir iş sürecinde sorumlu bir pozisyonun tanımlanmamış olması da olabilir. Altı </a:t>
            </a:r>
            <a:r>
              <a:rPr lang="tr-TR" sz="2100" dirty="0" err="1"/>
              <a:t>Sigmada</a:t>
            </a:r>
            <a:r>
              <a:rPr lang="tr-TR" sz="2100" dirty="0"/>
              <a:t> temel amaç, süreç  değişkenliklerinin azaltılarak hataların minimize edilmesidir. Uygulama sonunda </a:t>
            </a:r>
            <a:r>
              <a:rPr lang="tr-TR" sz="2100" dirty="0" err="1"/>
              <a:t>sigma</a:t>
            </a:r>
            <a:r>
              <a:rPr lang="tr-TR" sz="2100" dirty="0"/>
              <a:t> düzeyi artarken, maliyet ve çevrim zamanı azalmakta, aynı zamanda müşteri memnuniyeti artmaktadır.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23</a:t>
            </a:fld>
            <a:endParaRPr lang="tr-TR">
              <a:solidFill>
                <a:srgbClr val="FFFFFF"/>
              </a:solidFill>
            </a:endParaRPr>
          </a:p>
        </p:txBody>
      </p:sp>
    </p:spTree>
    <p:extLst>
      <p:ext uri="{BB962C8B-B14F-4D97-AF65-F5344CB8AC3E}">
        <p14:creationId xmlns:p14="http://schemas.microsoft.com/office/powerpoint/2010/main" val="2896491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250" dirty="0"/>
              <a:t>Bu açıklamalardan sonra altı </a:t>
            </a:r>
            <a:r>
              <a:rPr lang="tr-TR" sz="2250" dirty="0" err="1"/>
              <a:t>sigmayı</a:t>
            </a:r>
            <a:r>
              <a:rPr lang="tr-TR" sz="2250" dirty="0"/>
              <a:t> tanımlayacak olursak;</a:t>
            </a:r>
          </a:p>
          <a:p>
            <a:r>
              <a:rPr lang="tr-TR" sz="2250" dirty="0"/>
              <a:t>Altı </a:t>
            </a:r>
            <a:r>
              <a:rPr lang="tr-TR" sz="2250" dirty="0" err="1"/>
              <a:t>Sigma</a:t>
            </a:r>
            <a:r>
              <a:rPr lang="tr-TR" sz="2250" dirty="0"/>
              <a:t> operasyonlarda mükemmelliğin sağlanması amacıyla işletmelerde seçilen süreçlerin tanımlanması, ölçülmesi, analiz edilmesi, iyileştirilmesi ve kontrolü için kolay ve etkili istatistik araçlarının kullanıldığı bir metodoloji, bir iyileştirme yönetim stratejisidir.</a:t>
            </a:r>
          </a:p>
          <a:p>
            <a:r>
              <a:rPr lang="tr-TR" sz="2250" dirty="0"/>
              <a:t>Altı </a:t>
            </a:r>
            <a:r>
              <a:rPr lang="tr-TR" sz="2250" dirty="0" err="1"/>
              <a:t>Sigma</a:t>
            </a:r>
            <a:r>
              <a:rPr lang="tr-TR" sz="2250" dirty="0"/>
              <a:t> amacını başarmak için küçük, artan gelişmelerden daha fazlası gerekmektedir. Bu amaç için operasyonun her alanında </a:t>
            </a:r>
            <a:r>
              <a:rPr lang="tr-TR" sz="2250" b="1" dirty="0"/>
              <a:t>önemli ve ileri düzeyde gelişmeler </a:t>
            </a:r>
            <a:r>
              <a:rPr lang="tr-TR" sz="2250" dirty="0"/>
              <a:t>olmalıdır.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24</a:t>
            </a:fld>
            <a:endParaRPr lang="tr-TR">
              <a:solidFill>
                <a:srgbClr val="FFFFFF"/>
              </a:solidFill>
            </a:endParaRPr>
          </a:p>
        </p:txBody>
      </p:sp>
    </p:spTree>
    <p:extLst>
      <p:ext uri="{BB962C8B-B14F-4D97-AF65-F5344CB8AC3E}">
        <p14:creationId xmlns:p14="http://schemas.microsoft.com/office/powerpoint/2010/main" val="3323739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100" dirty="0"/>
              <a:t>Esasında kullanılan iyileştirme metotlarının bir çoğunda </a:t>
            </a:r>
            <a:r>
              <a:rPr lang="tr-TR" sz="2100" dirty="0" err="1"/>
              <a:t>W.Edwards</a:t>
            </a:r>
            <a:r>
              <a:rPr lang="tr-TR" sz="2100" dirty="0"/>
              <a:t> </a:t>
            </a:r>
            <a:r>
              <a:rPr lang="tr-TR" sz="2100" dirty="0" err="1"/>
              <a:t>Deming’in</a:t>
            </a:r>
            <a:r>
              <a:rPr lang="tr-TR" sz="2100" dirty="0"/>
              <a:t> PUKÖ – Planla, Uygula,  kontrol et, Önlem al- döngüsü esas alınmıştır. </a:t>
            </a:r>
          </a:p>
          <a:p>
            <a:r>
              <a:rPr lang="tr-TR" sz="2100" dirty="0"/>
              <a:t>Altı </a:t>
            </a:r>
            <a:r>
              <a:rPr lang="tr-TR" sz="2100" dirty="0" err="1"/>
              <a:t>Sigma</a:t>
            </a:r>
            <a:r>
              <a:rPr lang="tr-TR" sz="2100" dirty="0"/>
              <a:t> metodolojisinde </a:t>
            </a:r>
            <a:r>
              <a:rPr lang="tr-TR" sz="2100" u="sng" dirty="0"/>
              <a:t>TÖAİK – Tanımla, Ölç, Analiz, İyileştir</a:t>
            </a:r>
            <a:r>
              <a:rPr lang="tr-TR" sz="2100" dirty="0"/>
              <a:t>, Kontrol döngüsü kullanılmaktadır. PUKÖ döngüsüne benzeyen TÖAİK döngüsünde sadece </a:t>
            </a:r>
            <a:r>
              <a:rPr lang="tr-TR" sz="2100" b="1" dirty="0"/>
              <a:t>ölçme ve iyileştirme süreçleri</a:t>
            </a:r>
            <a:r>
              <a:rPr lang="tr-TR" sz="2100" dirty="0"/>
              <a:t> ayrıca vurgulanmış ve ayrı birer aşama olarak tanımlanmıştır.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25</a:t>
            </a:fld>
            <a:endParaRPr lang="tr-TR">
              <a:solidFill>
                <a:srgbClr val="FFFFFF"/>
              </a:solidFill>
            </a:endParaRPr>
          </a:p>
        </p:txBody>
      </p:sp>
    </p:spTree>
    <p:extLst>
      <p:ext uri="{BB962C8B-B14F-4D97-AF65-F5344CB8AC3E}">
        <p14:creationId xmlns:p14="http://schemas.microsoft.com/office/powerpoint/2010/main" val="764115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endParaRPr lang="tr-T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26</a:t>
            </a:fld>
            <a:endParaRPr lang="tr-TR">
              <a:solidFill>
                <a:srgbClr val="FFFFFF"/>
              </a:solidFill>
            </a:endParaRPr>
          </a:p>
        </p:txBody>
      </p:sp>
      <p:pic>
        <p:nvPicPr>
          <p:cNvPr id="5" name="Resim 4"/>
          <p:cNvPicPr>
            <a:picLocks noChangeAspect="1"/>
          </p:cNvPicPr>
          <p:nvPr/>
        </p:nvPicPr>
        <p:blipFill rotWithShape="1">
          <a:blip r:embed="rId2"/>
          <a:srcRect l="22377" t="30209" r="27648" b="6076"/>
          <a:stretch/>
        </p:blipFill>
        <p:spPr>
          <a:xfrm>
            <a:off x="1266825" y="981486"/>
            <a:ext cx="6610350" cy="4738277"/>
          </a:xfrm>
          <a:prstGeom prst="rect">
            <a:avLst/>
          </a:prstGeom>
        </p:spPr>
      </p:pic>
      <p:sp>
        <p:nvSpPr>
          <p:cNvPr id="6" name="Dikdörtgen 5"/>
          <p:cNvSpPr/>
          <p:nvPr/>
        </p:nvSpPr>
        <p:spPr bwMode="auto">
          <a:xfrm>
            <a:off x="4371975" y="2164556"/>
            <a:ext cx="1181100" cy="523875"/>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tr-TR" sz="1350" dirty="0">
                <a:solidFill>
                  <a:schemeClr val="tx1"/>
                </a:solidFill>
                <a:latin typeface="Verdana" pitchFamily="34" charset="0"/>
              </a:rPr>
              <a:t>Tanımla</a:t>
            </a:r>
          </a:p>
          <a:p>
            <a:pPr algn="ctr" defTabSz="685800" fontAlgn="base">
              <a:spcBef>
                <a:spcPct val="0"/>
              </a:spcBef>
              <a:spcAft>
                <a:spcPct val="0"/>
              </a:spcAft>
            </a:pPr>
            <a:r>
              <a:rPr lang="tr-TR" sz="1350" dirty="0">
                <a:latin typeface="Verdana" pitchFamily="34" charset="0"/>
              </a:rPr>
              <a:t>Define</a:t>
            </a:r>
            <a:endParaRPr lang="tr-TR" sz="1350" dirty="0">
              <a:solidFill>
                <a:schemeClr val="tx1"/>
              </a:solidFill>
              <a:latin typeface="Verdana" pitchFamily="34" charset="0"/>
            </a:endParaRPr>
          </a:p>
        </p:txBody>
      </p:sp>
      <p:sp>
        <p:nvSpPr>
          <p:cNvPr id="7" name="Dikdörtgen 6"/>
          <p:cNvSpPr/>
          <p:nvPr/>
        </p:nvSpPr>
        <p:spPr bwMode="auto">
          <a:xfrm>
            <a:off x="2495550" y="2183196"/>
            <a:ext cx="1181100" cy="523875"/>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tr-TR" sz="1350" dirty="0">
                <a:solidFill>
                  <a:schemeClr val="tx1"/>
                </a:solidFill>
                <a:latin typeface="Verdana" pitchFamily="34" charset="0"/>
              </a:rPr>
              <a:t>Kontrol</a:t>
            </a:r>
          </a:p>
          <a:p>
            <a:pPr algn="ctr" defTabSz="685800" fontAlgn="base">
              <a:spcBef>
                <a:spcPct val="0"/>
              </a:spcBef>
              <a:spcAft>
                <a:spcPct val="0"/>
              </a:spcAft>
            </a:pPr>
            <a:r>
              <a:rPr lang="tr-TR" sz="1350" dirty="0">
                <a:latin typeface="Verdana" pitchFamily="34" charset="0"/>
              </a:rPr>
              <a:t>Control</a:t>
            </a:r>
            <a:endParaRPr lang="tr-TR" sz="1350" dirty="0">
              <a:solidFill>
                <a:schemeClr val="tx1"/>
              </a:solidFill>
              <a:latin typeface="Verdana" pitchFamily="34" charset="0"/>
            </a:endParaRPr>
          </a:p>
        </p:txBody>
      </p:sp>
      <p:sp>
        <p:nvSpPr>
          <p:cNvPr id="8" name="Dikdörtgen 7"/>
          <p:cNvSpPr/>
          <p:nvPr/>
        </p:nvSpPr>
        <p:spPr bwMode="auto">
          <a:xfrm>
            <a:off x="1905000" y="3320653"/>
            <a:ext cx="1181100" cy="523875"/>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tr-TR" sz="1350" dirty="0">
                <a:solidFill>
                  <a:schemeClr val="tx1"/>
                </a:solidFill>
                <a:latin typeface="Verdana" pitchFamily="34" charset="0"/>
              </a:rPr>
              <a:t>İyileştirme</a:t>
            </a:r>
          </a:p>
          <a:p>
            <a:pPr algn="ctr" defTabSz="685800" fontAlgn="base">
              <a:spcBef>
                <a:spcPct val="0"/>
              </a:spcBef>
              <a:spcAft>
                <a:spcPct val="0"/>
              </a:spcAft>
            </a:pPr>
            <a:r>
              <a:rPr lang="tr-TR" sz="1350" dirty="0" err="1">
                <a:latin typeface="Verdana" pitchFamily="34" charset="0"/>
              </a:rPr>
              <a:t>İmprove</a:t>
            </a:r>
            <a:endParaRPr lang="tr-TR" sz="1350" dirty="0">
              <a:solidFill>
                <a:schemeClr val="tx1"/>
              </a:solidFill>
              <a:latin typeface="Verdana" pitchFamily="34" charset="0"/>
            </a:endParaRPr>
          </a:p>
        </p:txBody>
      </p:sp>
      <p:sp>
        <p:nvSpPr>
          <p:cNvPr id="9" name="Dikdörtgen 8"/>
          <p:cNvSpPr/>
          <p:nvPr/>
        </p:nvSpPr>
        <p:spPr bwMode="auto">
          <a:xfrm>
            <a:off x="3609975" y="4279106"/>
            <a:ext cx="1181100" cy="523875"/>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tr-TR" sz="1350" dirty="0">
                <a:solidFill>
                  <a:schemeClr val="tx1"/>
                </a:solidFill>
                <a:latin typeface="Verdana" pitchFamily="34" charset="0"/>
              </a:rPr>
              <a:t>Analiz</a:t>
            </a:r>
          </a:p>
          <a:p>
            <a:pPr algn="ctr" defTabSz="685800" fontAlgn="base">
              <a:spcBef>
                <a:spcPct val="0"/>
              </a:spcBef>
              <a:spcAft>
                <a:spcPct val="0"/>
              </a:spcAft>
            </a:pPr>
            <a:r>
              <a:rPr lang="tr-TR" sz="1350" dirty="0" err="1">
                <a:latin typeface="Verdana" pitchFamily="34" charset="0"/>
              </a:rPr>
              <a:t>Analyse</a:t>
            </a:r>
            <a:endParaRPr lang="tr-TR" sz="1350" dirty="0">
              <a:solidFill>
                <a:schemeClr val="tx1"/>
              </a:solidFill>
              <a:latin typeface="Verdana" pitchFamily="34" charset="0"/>
            </a:endParaRPr>
          </a:p>
        </p:txBody>
      </p:sp>
      <p:sp>
        <p:nvSpPr>
          <p:cNvPr id="10" name="Dikdörtgen 9"/>
          <p:cNvSpPr/>
          <p:nvPr/>
        </p:nvSpPr>
        <p:spPr bwMode="auto">
          <a:xfrm>
            <a:off x="5191125" y="3330178"/>
            <a:ext cx="1181100" cy="523875"/>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68580" tIns="34290" rIns="68580" bIns="34290" numCol="1" rtlCol="0" anchor="ctr" anchorCtr="0" compatLnSpc="1">
            <a:prstTxWarp prst="textNoShape">
              <a:avLst/>
            </a:prstTxWarp>
          </a:bodyPr>
          <a:lstStyle/>
          <a:p>
            <a:pPr algn="ctr" defTabSz="685800" fontAlgn="base">
              <a:spcBef>
                <a:spcPct val="0"/>
              </a:spcBef>
              <a:spcAft>
                <a:spcPct val="0"/>
              </a:spcAft>
            </a:pPr>
            <a:r>
              <a:rPr lang="tr-TR" sz="1350" dirty="0">
                <a:solidFill>
                  <a:schemeClr val="tx1"/>
                </a:solidFill>
                <a:latin typeface="Verdana" pitchFamily="34" charset="0"/>
              </a:rPr>
              <a:t>Ölçme</a:t>
            </a:r>
          </a:p>
          <a:p>
            <a:pPr algn="ctr" defTabSz="685800" fontAlgn="base">
              <a:spcBef>
                <a:spcPct val="0"/>
              </a:spcBef>
              <a:spcAft>
                <a:spcPct val="0"/>
              </a:spcAft>
            </a:pPr>
            <a:r>
              <a:rPr lang="tr-TR" sz="1350" dirty="0" err="1">
                <a:latin typeface="Verdana" pitchFamily="34" charset="0"/>
              </a:rPr>
              <a:t>Measure</a:t>
            </a:r>
            <a:endParaRPr lang="tr-TR" sz="1350" dirty="0">
              <a:solidFill>
                <a:schemeClr val="tx1"/>
              </a:solidFill>
              <a:latin typeface="Verdana" pitchFamily="34" charset="0"/>
            </a:endParaRPr>
          </a:p>
        </p:txBody>
      </p:sp>
      <p:pic>
        <p:nvPicPr>
          <p:cNvPr id="11" name="Resim 10"/>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Lst>
          </a:blip>
          <a:srcRect l="2758" r="8614" b="3820"/>
          <a:stretch/>
        </p:blipFill>
        <p:spPr>
          <a:xfrm>
            <a:off x="19050" y="857250"/>
            <a:ext cx="9124950" cy="5143500"/>
          </a:xfrm>
          <a:prstGeom prst="rect">
            <a:avLst/>
          </a:prstGeom>
        </p:spPr>
      </p:pic>
    </p:spTree>
    <p:extLst>
      <p:ext uri="{BB962C8B-B14F-4D97-AF65-F5344CB8AC3E}">
        <p14:creationId xmlns:p14="http://schemas.microsoft.com/office/powerpoint/2010/main" val="3944292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100" dirty="0"/>
              <a:t>Altı </a:t>
            </a:r>
            <a:r>
              <a:rPr lang="tr-TR" sz="2100" dirty="0" err="1"/>
              <a:t>sigma</a:t>
            </a:r>
            <a:r>
              <a:rPr lang="tr-TR" sz="2100" dirty="0"/>
              <a:t> metodolojisinin, toplam kalite yönetimi anlayışından önemli farklılıkları bulunmaktadır. </a:t>
            </a:r>
            <a:r>
              <a:rPr lang="tr-TR" sz="2100" dirty="0" err="1"/>
              <a:t>TKY’de</a:t>
            </a:r>
            <a:r>
              <a:rPr lang="tr-TR" sz="2100" dirty="0"/>
              <a:t> nihai amaç kalitenin artırılmasıdır. </a:t>
            </a:r>
            <a:r>
              <a:rPr lang="tr-TR" sz="2100" dirty="0" err="1"/>
              <a:t>TKY'de</a:t>
            </a:r>
            <a:r>
              <a:rPr lang="tr-TR" sz="2100" dirty="0"/>
              <a:t> yöneticilerin elindeki hedef cümleler çok soyut, felsefi ve genel olduğundan, işlevsel bir kalite yönetimi stratejisi oluşturmak çok güç olmaktadır. Altı </a:t>
            </a:r>
            <a:r>
              <a:rPr lang="tr-TR" sz="2100" dirty="0" err="1"/>
              <a:t>Sigmanın</a:t>
            </a:r>
            <a:r>
              <a:rPr lang="tr-TR" sz="2100" dirty="0"/>
              <a:t> nihai hedefi ise işetmeye para kazandırmaktır. Altı </a:t>
            </a:r>
            <a:r>
              <a:rPr lang="tr-TR" sz="2100" dirty="0" err="1"/>
              <a:t>sigma</a:t>
            </a:r>
            <a:r>
              <a:rPr lang="tr-TR" sz="2100" dirty="0"/>
              <a:t> projelerinde gerçekleştirilecek iyileştirmelerde ne kadar kazanım olacağı ve bunun getirisi mutlaka sorgulanmaktadır.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27</a:t>
            </a:fld>
            <a:endParaRPr lang="tr-TR">
              <a:solidFill>
                <a:srgbClr val="FFFFFF"/>
              </a:solidFill>
            </a:endParaRPr>
          </a:p>
        </p:txBody>
      </p:sp>
    </p:spTree>
    <p:extLst>
      <p:ext uri="{BB962C8B-B14F-4D97-AF65-F5344CB8AC3E}">
        <p14:creationId xmlns:p14="http://schemas.microsoft.com/office/powerpoint/2010/main" val="696925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dirty="0"/>
              <a:t>Diğer önemli farklardan biri </a:t>
            </a:r>
            <a:r>
              <a:rPr lang="tr-TR" dirty="0" err="1"/>
              <a:t>TKY’de</a:t>
            </a:r>
            <a:r>
              <a:rPr lang="tr-TR" dirty="0"/>
              <a:t> yararlanılan istatistiksel yöntemler belirli </a:t>
            </a:r>
            <a:r>
              <a:rPr lang="tr-TR" dirty="0" err="1"/>
              <a:t>alanlard</a:t>
            </a:r>
            <a:r>
              <a:rPr lang="tr-TR" dirty="0"/>
              <a:t> ve belirli sayıdadır. Altı </a:t>
            </a:r>
            <a:r>
              <a:rPr lang="tr-TR" dirty="0" err="1"/>
              <a:t>sigma</a:t>
            </a:r>
            <a:r>
              <a:rPr lang="tr-TR" dirty="0"/>
              <a:t> ise tam bir teknik eleman gibi çalışır. Bu nedenle çok farklı istatistiksel metottan yoğun olarak yararlanılır. Altı </a:t>
            </a:r>
            <a:r>
              <a:rPr lang="tr-TR" dirty="0" err="1"/>
              <a:t>sigma</a:t>
            </a:r>
            <a:r>
              <a:rPr lang="tr-TR" dirty="0"/>
              <a:t> metodolojisi 5 ana adımdan oluşmaktadır.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28</a:t>
            </a:fld>
            <a:endParaRPr lang="tr-TR">
              <a:solidFill>
                <a:srgbClr val="FFFFFF"/>
              </a:solidFill>
            </a:endParaRPr>
          </a:p>
        </p:txBody>
      </p:sp>
    </p:spTree>
    <p:extLst>
      <p:ext uri="{BB962C8B-B14F-4D97-AF65-F5344CB8AC3E}">
        <p14:creationId xmlns:p14="http://schemas.microsoft.com/office/powerpoint/2010/main" val="3245237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endParaRPr lang="tr-T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29</a:t>
            </a:fld>
            <a:endParaRPr lang="tr-TR">
              <a:solidFill>
                <a:srgbClr val="FFFFFF"/>
              </a:solidFill>
            </a:endParaRPr>
          </a:p>
        </p:txBody>
      </p:sp>
      <p:pic>
        <p:nvPicPr>
          <p:cNvPr id="5" name="Resim 4"/>
          <p:cNvPicPr>
            <a:picLocks noChangeAspect="1"/>
          </p:cNvPicPr>
          <p:nvPr/>
        </p:nvPicPr>
        <p:blipFill>
          <a:blip r:embed="rId2"/>
          <a:stretch>
            <a:fillRect/>
          </a:stretch>
        </p:blipFill>
        <p:spPr>
          <a:xfrm>
            <a:off x="457200" y="1054561"/>
            <a:ext cx="8140778" cy="4665202"/>
          </a:xfrm>
          <a:prstGeom prst="rect">
            <a:avLst/>
          </a:prstGeom>
        </p:spPr>
      </p:pic>
    </p:spTree>
    <p:extLst>
      <p:ext uri="{BB962C8B-B14F-4D97-AF65-F5344CB8AC3E}">
        <p14:creationId xmlns:p14="http://schemas.microsoft.com/office/powerpoint/2010/main" val="288618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624797"/>
            <a:ext cx="8229600" cy="2580042"/>
          </a:xfrm>
        </p:spPr>
        <p:txBody>
          <a:bodyPr/>
          <a:lstStyle/>
          <a:p>
            <a:pPr lvl="0">
              <a:buClr>
                <a:srgbClr val="00CCFF"/>
              </a:buClr>
            </a:pPr>
            <a:r>
              <a:rPr lang="tr-TR" sz="2100" dirty="0">
                <a:solidFill>
                  <a:srgbClr val="FFFFFF"/>
                </a:solidFill>
              </a:rPr>
              <a:t>Kitle üretiminde çok sayıda ürün elde edebilmek ve makine kullanım oranları maksimum kılmak adına her üretim faktörü olabildiğince çok sayıda kullanılıyordu. Yüksek kullanım oranlarında ise pek çok gereksizlik ve israf bulunmaktaydı.</a:t>
            </a:r>
          </a:p>
          <a:p>
            <a:pPr lvl="0">
              <a:buClr>
                <a:srgbClr val="00CCFF"/>
              </a:buClr>
            </a:pPr>
            <a:r>
              <a:rPr lang="tr-TR" sz="2100" dirty="0">
                <a:solidFill>
                  <a:srgbClr val="FFFFFF"/>
                </a:solidFill>
              </a:rPr>
              <a:t>Kitlesel üretim gerçekleştiren firmaların temel odaklandıkları alan mevcut kaynaklarla olabildiğince fazla üretim olduğu için hangi aşamalarda ne gibi israflar var buna çok dikkat edilmemekteydi.</a:t>
            </a:r>
          </a:p>
          <a:p>
            <a:endParaRPr lang="tr-TR" dirty="0"/>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3</a:t>
            </a:fld>
            <a:endParaRPr lang="tr-TR">
              <a:solidFill>
                <a:srgbClr val="FFFFFF"/>
              </a:solidFill>
            </a:endParaRPr>
          </a:p>
        </p:txBody>
      </p:sp>
      <p:sp>
        <p:nvSpPr>
          <p:cNvPr id="5" name="İçerik Yer Tutucusu 2">
            <a:extLst>
              <a:ext uri="{FF2B5EF4-FFF2-40B4-BE49-F238E27FC236}">
                <a16:creationId xmlns:a16="http://schemas.microsoft.com/office/drawing/2014/main" id="{94180E3A-DB31-4274-8D1A-4271F128C117}"/>
              </a:ext>
            </a:extLst>
          </p:cNvPr>
          <p:cNvSpPr txBox="1">
            <a:spLocks/>
          </p:cNvSpPr>
          <p:nvPr/>
        </p:nvSpPr>
        <p:spPr bwMode="auto">
          <a:xfrm>
            <a:off x="368423" y="3286218"/>
            <a:ext cx="8229600" cy="21114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57175" indent="-257175" algn="l" rtl="0" fontAlgn="base">
              <a:spcBef>
                <a:spcPct val="20000"/>
              </a:spcBef>
              <a:spcAft>
                <a:spcPct val="0"/>
              </a:spcAft>
              <a:buClr>
                <a:schemeClr val="hlink"/>
              </a:buClr>
              <a:buSzPct val="65000"/>
              <a:buFont typeface="Wingdings" pitchFamily="2" charset="2"/>
              <a:buChar char="n"/>
              <a:defRPr sz="2400">
                <a:solidFill>
                  <a:schemeClr val="tx1"/>
                </a:solidFill>
                <a:effectLst>
                  <a:outerShdw blurRad="38100" dist="38100" dir="2700000" algn="tl">
                    <a:srgbClr val="000000"/>
                  </a:outerShdw>
                </a:effectLst>
                <a:latin typeface="+mn-lt"/>
                <a:ea typeface="+mn-ea"/>
                <a:cs typeface="+mn-cs"/>
              </a:defRPr>
            </a:lvl1pPr>
            <a:lvl2pPr marL="557213" indent="-214313" algn="l" rtl="0" fontAlgn="base">
              <a:spcBef>
                <a:spcPct val="20000"/>
              </a:spcBef>
              <a:spcAft>
                <a:spcPct val="0"/>
              </a:spcAft>
              <a:buClr>
                <a:schemeClr val="folHlink"/>
              </a:buClr>
              <a:buSzPct val="65000"/>
              <a:buFont typeface="Wingdings" pitchFamily="2" charset="2"/>
              <a:buChar char="n"/>
              <a:defRPr sz="2100">
                <a:solidFill>
                  <a:schemeClr val="tx1"/>
                </a:solidFill>
                <a:effectLst>
                  <a:outerShdw blurRad="38100" dist="38100" dir="2700000" algn="tl">
                    <a:srgbClr val="000000"/>
                  </a:outerShdw>
                </a:effectLst>
                <a:latin typeface="+mn-lt"/>
              </a:defRPr>
            </a:lvl2pPr>
            <a:lvl3pPr marL="857250" indent="-171450" algn="l" rtl="0" fontAlgn="base">
              <a:spcBef>
                <a:spcPct val="20000"/>
              </a:spcBef>
              <a:spcAft>
                <a:spcPct val="0"/>
              </a:spcAft>
              <a:buClr>
                <a:schemeClr val="hlink"/>
              </a:buClr>
              <a:buSzPct val="65000"/>
              <a:buFont typeface="Wingdings" pitchFamily="2" charset="2"/>
              <a:buChar char="n"/>
              <a:defRPr sz="1800">
                <a:solidFill>
                  <a:schemeClr val="tx1"/>
                </a:solidFill>
                <a:effectLst>
                  <a:outerShdw blurRad="38100" dist="38100" dir="2700000" algn="tl">
                    <a:srgbClr val="000000"/>
                  </a:outerShdw>
                </a:effectLst>
                <a:latin typeface="+mn-lt"/>
              </a:defRPr>
            </a:lvl3pPr>
            <a:lvl4pPr marL="1200150" indent="-171450" algn="l" rtl="0" fontAlgn="base">
              <a:spcBef>
                <a:spcPct val="20000"/>
              </a:spcBef>
              <a:spcAft>
                <a:spcPct val="0"/>
              </a:spcAft>
              <a:buClr>
                <a:schemeClr val="fo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4pPr>
            <a:lvl5pPr marL="15430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5pPr>
            <a:lvl6pPr marL="18859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6pPr>
            <a:lvl7pPr marL="22288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7pPr>
            <a:lvl8pPr marL="25717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8pPr>
            <a:lvl9pPr marL="2914650" indent="-171450" algn="l" rtl="0" fontAlgn="base">
              <a:spcBef>
                <a:spcPct val="20000"/>
              </a:spcBef>
              <a:spcAft>
                <a:spcPct val="0"/>
              </a:spcAft>
              <a:buClr>
                <a:schemeClr val="hlink"/>
              </a:buClr>
              <a:buSzPct val="65000"/>
              <a:buFont typeface="Wingdings" pitchFamily="2" charset="2"/>
              <a:buChar char="n"/>
              <a:defRPr sz="1500">
                <a:solidFill>
                  <a:schemeClr val="tx1"/>
                </a:solidFill>
                <a:effectLst>
                  <a:outerShdw blurRad="38100" dist="38100" dir="2700000" algn="tl">
                    <a:srgbClr val="000000"/>
                  </a:outerShdw>
                </a:effectLst>
                <a:latin typeface="+mn-lt"/>
              </a:defRPr>
            </a:lvl9pPr>
          </a:lstStyle>
          <a:p>
            <a:pPr defTabSz="914400"/>
            <a:r>
              <a:rPr lang="tr-TR" sz="2100" kern="0"/>
              <a:t>Yalın üretim, bu yüzyılın en parlak üretim anlayışıdır. 1950’lere kadar olan tüm üretim anlayışlarından farklı bir üretim paradigmasıdır. Yalın üretim değer akışı içindeki israfı belirleyen ve ortadan kaldıran bir stratejidir. Daha az emek, malzeme, ekipman, zaman ve alan harcayarak daha çok katma değer sağlamaya ve müşterilerin asıl beklentilerini karşılamayı amaçlar.</a:t>
            </a:r>
            <a:endParaRPr lang="tr-TR" sz="2100" kern="0" dirty="0"/>
          </a:p>
        </p:txBody>
      </p:sp>
    </p:spTree>
    <p:extLst>
      <p:ext uri="{BB962C8B-B14F-4D97-AF65-F5344CB8AC3E}">
        <p14:creationId xmlns:p14="http://schemas.microsoft.com/office/powerpoint/2010/main" val="3085235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75577" y="657225"/>
            <a:ext cx="8229600" cy="1846278"/>
          </a:xfrm>
        </p:spPr>
        <p:txBody>
          <a:bodyPr/>
          <a:lstStyle/>
          <a:p>
            <a:r>
              <a:rPr lang="tr-TR" sz="2100" dirty="0"/>
              <a:t>Yalın düşüncenin temelinde; </a:t>
            </a:r>
            <a:r>
              <a:rPr lang="tr-TR" sz="2100" u="sng" dirty="0"/>
              <a:t>ürüne</a:t>
            </a:r>
            <a:r>
              <a:rPr lang="tr-TR" sz="2100" dirty="0"/>
              <a:t> ve ürünün değer akışına </a:t>
            </a:r>
            <a:r>
              <a:rPr lang="tr-TR" sz="2100" u="sng" dirty="0"/>
              <a:t>odaklanmak</a:t>
            </a:r>
            <a:r>
              <a:rPr lang="tr-TR" sz="2100" dirty="0"/>
              <a:t>, hangi faaliyetlerin </a:t>
            </a:r>
            <a:r>
              <a:rPr lang="tr-TR" sz="2100" u="sng" dirty="0"/>
              <a:t>israf</a:t>
            </a:r>
            <a:r>
              <a:rPr lang="tr-TR" sz="2100" dirty="0"/>
              <a:t>, hangilerinin gerçekten ürüne</a:t>
            </a:r>
          </a:p>
          <a:p>
            <a:pPr marL="0" indent="0">
              <a:buNone/>
            </a:pPr>
            <a:r>
              <a:rPr lang="tr-TR" sz="2100" kern="0" dirty="0">
                <a:solidFill>
                  <a:srgbClr val="FFFFFF"/>
                </a:solidFill>
                <a:effectLst>
                  <a:outerShdw blurRad="38100" dist="38100" dir="2700000" algn="tl">
                    <a:srgbClr val="000000"/>
                  </a:outerShdw>
                </a:effectLst>
                <a:latin typeface="Tahoma"/>
              </a:rPr>
              <a:t> </a:t>
            </a:r>
            <a:r>
              <a:rPr lang="tr-TR" sz="2100" u="sng" kern="0" dirty="0">
                <a:solidFill>
                  <a:srgbClr val="FFFFFF"/>
                </a:solidFill>
                <a:effectLst>
                  <a:outerShdw blurRad="38100" dist="38100" dir="2700000" algn="tl">
                    <a:srgbClr val="000000"/>
                  </a:outerShdw>
                </a:effectLst>
                <a:latin typeface="Tahoma"/>
              </a:rPr>
              <a:t>değer katan faaliyetler </a:t>
            </a:r>
            <a:r>
              <a:rPr lang="tr-TR" sz="2100" kern="0" dirty="0">
                <a:solidFill>
                  <a:srgbClr val="FFFFFF"/>
                </a:solidFill>
                <a:effectLst>
                  <a:outerShdw blurRad="38100" dist="38100" dir="2700000" algn="tl">
                    <a:srgbClr val="000000"/>
                  </a:outerShdw>
                </a:effectLst>
                <a:latin typeface="Tahoma"/>
              </a:rPr>
              <a:t>olduğunu </a:t>
            </a:r>
            <a:r>
              <a:rPr lang="tr-TR" sz="2100" u="sng" kern="0" dirty="0">
                <a:solidFill>
                  <a:srgbClr val="FFFFFF"/>
                </a:solidFill>
                <a:effectLst>
                  <a:outerShdw blurRad="38100" dist="38100" dir="2700000" algn="tl">
                    <a:srgbClr val="000000"/>
                  </a:outerShdw>
                </a:effectLst>
                <a:latin typeface="Tahoma"/>
              </a:rPr>
              <a:t>sorgulamak</a:t>
            </a:r>
            <a:r>
              <a:rPr lang="tr-TR" sz="2100" kern="0" dirty="0">
                <a:solidFill>
                  <a:srgbClr val="FFFFFF"/>
                </a:solidFill>
                <a:effectLst>
                  <a:outerShdw blurRad="38100" dist="38100" dir="2700000" algn="tl">
                    <a:srgbClr val="000000"/>
                  </a:outerShdw>
                </a:effectLst>
                <a:latin typeface="Tahoma"/>
              </a:rPr>
              <a:t>; akış tipi üretim ve       çekme sistemleri kullanılması yoluyla israfı ortadan kaldırarak, değer katan faaliyetlerin toplam faaliyetler içindeki oranını arttırmak yatar.</a:t>
            </a:r>
          </a:p>
          <a:p>
            <a:pPr marL="0" indent="0">
              <a:buNone/>
            </a:pPr>
            <a:r>
              <a:rPr lang="tr-TR" sz="2100" dirty="0"/>
              <a:t> </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4</a:t>
            </a:fld>
            <a:endParaRPr lang="tr-TR">
              <a:solidFill>
                <a:srgbClr val="FFFFFF"/>
              </a:solidFill>
            </a:endParaRPr>
          </a:p>
        </p:txBody>
      </p:sp>
      <p:pic>
        <p:nvPicPr>
          <p:cNvPr id="5" name="Resim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4700"/>
                    </a14:imgEffect>
                  </a14:imgLayer>
                </a14:imgProps>
              </a:ext>
            </a:extLst>
          </a:blip>
          <a:srcRect l="24231" t="40451" r="25988" b="7986"/>
          <a:stretch/>
        </p:blipFill>
        <p:spPr>
          <a:xfrm>
            <a:off x="2059389" y="2712244"/>
            <a:ext cx="5205317" cy="30313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59696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9259" t="13580" r="11111" b="15123"/>
          <a:stretch/>
        </p:blipFill>
        <p:spPr>
          <a:xfrm>
            <a:off x="1548668" y="398932"/>
            <a:ext cx="6236055" cy="5583444"/>
          </a:xfrm>
          <a:prstGeom prst="ellipse">
            <a:avLst/>
          </a:prstGeom>
          <a:ln w="63500" cap="rnd">
            <a:solidFill>
              <a:schemeClr val="bg2">
                <a:lumMod val="60000"/>
                <a:lumOff val="40000"/>
              </a:schemeClr>
            </a:solidFill>
          </a:ln>
          <a:effectLst>
            <a:outerShdw blurRad="76200" dir="13500000" sy="23000" kx="1200000" algn="br" rotWithShape="0">
              <a:prstClr val="black">
                <a:alpha val="20000"/>
              </a:prstClr>
            </a:outerShdw>
          </a:effectLst>
          <a:scene3d>
            <a:camera prst="orthographicFront"/>
            <a:lightRig rig="contrasting" dir="t">
              <a:rot lat="0" lon="0" rev="3000000"/>
            </a:lightRig>
          </a:scene3d>
          <a:sp3d contourW="7620">
            <a:bevelT w="95250" h="31750"/>
            <a:contourClr>
              <a:srgbClr val="333333"/>
            </a:contourClr>
          </a:sp3d>
        </p:spPr>
      </p:pic>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5</a:t>
            </a:fld>
            <a:endParaRPr lang="tr-TR">
              <a:solidFill>
                <a:srgbClr val="FFFFFF"/>
              </a:solidFill>
            </a:endParaRPr>
          </a:p>
        </p:txBody>
      </p:sp>
    </p:spTree>
    <p:extLst>
      <p:ext uri="{BB962C8B-B14F-4D97-AF65-F5344CB8AC3E}">
        <p14:creationId xmlns:p14="http://schemas.microsoft.com/office/powerpoint/2010/main" val="725474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6</a:t>
            </a:fld>
            <a:endParaRPr lang="tr-TR">
              <a:solidFill>
                <a:srgbClr val="FFFFFF"/>
              </a:solidFill>
            </a:endParaRPr>
          </a:p>
        </p:txBody>
      </p:sp>
      <p:pic>
        <p:nvPicPr>
          <p:cNvPr id="6" name="Resim 5"/>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3741" t="33508" r="34480" b="3125"/>
          <a:stretch/>
        </p:blipFill>
        <p:spPr>
          <a:xfrm>
            <a:off x="2140444" y="1588301"/>
            <a:ext cx="5023836" cy="42839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Metin kutusu 6">
            <a:extLst>
              <a:ext uri="{FF2B5EF4-FFF2-40B4-BE49-F238E27FC236}">
                <a16:creationId xmlns:a16="http://schemas.microsoft.com/office/drawing/2014/main" id="{248CF7CB-0C4D-40FA-A620-945B742E23A6}"/>
              </a:ext>
            </a:extLst>
          </p:cNvPr>
          <p:cNvSpPr txBox="1"/>
          <p:nvPr/>
        </p:nvSpPr>
        <p:spPr>
          <a:xfrm>
            <a:off x="386179" y="753623"/>
            <a:ext cx="7816788" cy="461665"/>
          </a:xfrm>
          <a:prstGeom prst="rect">
            <a:avLst/>
          </a:prstGeom>
          <a:noFill/>
        </p:spPr>
        <p:txBody>
          <a:bodyPr wrap="square">
            <a:spAutoFit/>
          </a:bodyPr>
          <a:lstStyle/>
          <a:p>
            <a:pPr marL="342900" indent="-342900">
              <a:buFont typeface="Arial" panose="020B0604020202020204" pitchFamily="34" charset="0"/>
              <a:buChar char="•"/>
            </a:pPr>
            <a:r>
              <a:rPr lang="tr-TR" sz="2400" dirty="0"/>
              <a:t>Yalın üretimin beş temel prensibi bulunmaktadır</a:t>
            </a:r>
          </a:p>
        </p:txBody>
      </p:sp>
    </p:spTree>
    <p:extLst>
      <p:ext uri="{BB962C8B-B14F-4D97-AF65-F5344CB8AC3E}">
        <p14:creationId xmlns:p14="http://schemas.microsoft.com/office/powerpoint/2010/main" val="386834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864403" y="863600"/>
            <a:ext cx="5114925" cy="695325"/>
          </a:xfrm>
          <a:solidFill>
            <a:schemeClr val="accent6">
              <a:lumMod val="60000"/>
              <a:lumOff val="40000"/>
            </a:schemeClr>
          </a:solid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2">
            <a:schemeClr val="accent2"/>
          </a:fillRef>
          <a:effectRef idx="1">
            <a:schemeClr val="accent2"/>
          </a:effectRef>
          <a:fontRef idx="minor">
            <a:schemeClr val="dk1"/>
          </a:fontRef>
        </p:style>
        <p:txBody>
          <a:bodyPr vert="horz" wrap="square" lIns="68580" tIns="34290" rIns="68580" bIns="34290" numCol="1" anchor="ctr" anchorCtr="0" compatLnSpc="1">
            <a:prstTxWarp prst="textNoShape">
              <a:avLst/>
            </a:prstTxWarp>
          </a:bodyPr>
          <a:lstStyle/>
          <a:p>
            <a:r>
              <a:rPr lang="tr-TR" dirty="0">
                <a:solidFill>
                  <a:schemeClr val="dk1"/>
                </a:solidFill>
                <a:latin typeface="+mn-lt"/>
                <a:ea typeface="+mn-ea"/>
                <a:cs typeface="+mn-cs"/>
              </a:rPr>
              <a:t>MUDA</a:t>
            </a:r>
          </a:p>
        </p:txBody>
      </p:sp>
      <p:sp>
        <p:nvSpPr>
          <p:cNvPr id="3" name="İçerik Yer Tutucusu 2"/>
          <p:cNvSpPr>
            <a:spLocks noGrp="1"/>
          </p:cNvSpPr>
          <p:nvPr>
            <p:ph idx="1"/>
          </p:nvPr>
        </p:nvSpPr>
        <p:spPr/>
        <p:txBody>
          <a:bodyPr/>
          <a:lstStyle/>
          <a:p>
            <a:r>
              <a:rPr lang="tr-TR" sz="1950" dirty="0"/>
              <a:t>Yalın yönetimin temelini, Japon </a:t>
            </a:r>
            <a:r>
              <a:rPr lang="tr-TR" sz="1950" dirty="0" err="1"/>
              <a:t>Mottanai</a:t>
            </a:r>
            <a:r>
              <a:rPr lang="tr-TR" sz="1950" dirty="0"/>
              <a:t> (</a:t>
            </a:r>
            <a:r>
              <a:rPr lang="tr-TR" sz="1950" dirty="0" err="1"/>
              <a:t>Mottanay</a:t>
            </a:r>
            <a:r>
              <a:rPr lang="tr-TR" sz="1950" dirty="0"/>
              <a:t>) anlayışı oluşturmaktadır. Bu anlayışa göre, hayatta sahip olunan her şey birer kutsal emanettir. Onların en iyi şekilde değerlendirilerek kullanılmaması ise israftır (</a:t>
            </a:r>
            <a:r>
              <a:rPr lang="tr-TR" sz="1950" dirty="0" err="1"/>
              <a:t>Muda</a:t>
            </a:r>
            <a:r>
              <a:rPr lang="tr-TR" sz="1950" dirty="0"/>
              <a:t>) ve büyük günahtır. Yalın organizasyonda da en önemli unsur </a:t>
            </a:r>
            <a:r>
              <a:rPr lang="tr-TR" sz="1950" dirty="0" err="1"/>
              <a:t>Muda’nın</a:t>
            </a:r>
            <a:r>
              <a:rPr lang="tr-TR" sz="1950" dirty="0"/>
              <a:t>, yani </a:t>
            </a:r>
            <a:r>
              <a:rPr lang="tr-TR" sz="1950" u="sng" dirty="0"/>
              <a:t>israfın ortadan kaldırılmasıdır</a:t>
            </a:r>
            <a:r>
              <a:rPr lang="tr-TR" sz="1950" dirty="0"/>
              <a:t>.</a:t>
            </a:r>
          </a:p>
          <a:p>
            <a:r>
              <a:rPr lang="tr-TR" sz="1950" dirty="0" err="1"/>
              <a:t>Muda</a:t>
            </a:r>
            <a:r>
              <a:rPr lang="tr-TR" sz="1950" dirty="0"/>
              <a:t>; kullanılmayan, hurda malzeme parçaları, boş kalan makine süreleri, gereğinden fazla personel, tamir ve malzeme temini için kullanılan gereksiz süre, fazla stoklar için kullanılan fazla depolama alanları ve her türlü gereksiz işlemi ifade eder. Başka bir deyişle, ihtiyaçtan fazla kullanılan her şey </a:t>
            </a:r>
            <a:r>
              <a:rPr lang="tr-TR" sz="1950" dirty="0" err="1"/>
              <a:t>Muda’dır</a:t>
            </a:r>
            <a:r>
              <a:rPr lang="tr-TR" sz="1950" dirty="0"/>
              <a:t>.</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7</a:t>
            </a:fld>
            <a:endParaRPr lang="tr-TR">
              <a:solidFill>
                <a:srgbClr val="FFFFFF"/>
              </a:solidFill>
            </a:endParaRPr>
          </a:p>
        </p:txBody>
      </p:sp>
    </p:spTree>
    <p:extLst>
      <p:ext uri="{BB962C8B-B14F-4D97-AF65-F5344CB8AC3E}">
        <p14:creationId xmlns:p14="http://schemas.microsoft.com/office/powerpoint/2010/main" val="3647716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2343150"/>
            <a:ext cx="8439150" cy="3086100"/>
          </a:xfrm>
        </p:spPr>
        <p:txBody>
          <a:bodyPr/>
          <a:lstStyle/>
          <a:p>
            <a:r>
              <a:rPr lang="tr-TR" sz="2100" dirty="0"/>
              <a:t>Yalın düşünce, </a:t>
            </a:r>
            <a:r>
              <a:rPr lang="tr-TR" sz="2100" dirty="0" err="1"/>
              <a:t>mudayı</a:t>
            </a:r>
            <a:r>
              <a:rPr lang="tr-TR" sz="2100" dirty="0"/>
              <a:t> (israfı) değere dönüştürmeye yönelik çabalara anında geri bildirim sağlayarak daha tatmin edici iş çıkarılmasının bir yolunu da gösterir. </a:t>
            </a:r>
          </a:p>
          <a:p>
            <a:r>
              <a:rPr lang="tr-TR" sz="2100" dirty="0"/>
              <a:t>Üretim kapasitesi ve yükleme yönüyle üç temel israf bulunmaktadır.</a:t>
            </a:r>
          </a:p>
          <a:p>
            <a:pPr marL="266700" indent="0">
              <a:buNone/>
            </a:pPr>
            <a:r>
              <a:rPr lang="tr-TR" sz="2100" b="1" dirty="0" err="1"/>
              <a:t>Muda</a:t>
            </a:r>
            <a:r>
              <a:rPr lang="tr-TR" sz="2100" dirty="0"/>
              <a:t> (israf) = Kapasitenin yüklemeyi aşmasıdır.</a:t>
            </a:r>
          </a:p>
          <a:p>
            <a:pPr marL="266700" indent="0">
              <a:buNone/>
            </a:pPr>
            <a:r>
              <a:rPr lang="tr-TR" sz="2100" b="1" dirty="0" err="1"/>
              <a:t>Mura</a:t>
            </a:r>
            <a:r>
              <a:rPr lang="tr-TR" sz="2100" dirty="0"/>
              <a:t> (tutarsızlık veya değişkenlik) = Bazen kapasitenin yüklemeyi aşması, bazen de yüklemenin kapasiteyi aşmasıdır.</a:t>
            </a:r>
          </a:p>
          <a:p>
            <a:pPr marL="266700" indent="0">
              <a:buNone/>
            </a:pPr>
            <a:r>
              <a:rPr lang="tr-TR" sz="2100" b="1" dirty="0" err="1"/>
              <a:t>Muri</a:t>
            </a:r>
            <a:r>
              <a:rPr lang="tr-TR" sz="2100" dirty="0"/>
              <a:t> (mantıksızlık) = Yüklemenin kapasiteyi aşmasıdır.</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8</a:t>
            </a:fld>
            <a:endParaRPr lang="tr-TR">
              <a:solidFill>
                <a:srgbClr val="FFFFFF"/>
              </a:solidFill>
            </a:endParaRPr>
          </a:p>
        </p:txBody>
      </p:sp>
    </p:spTree>
    <p:extLst>
      <p:ext uri="{BB962C8B-B14F-4D97-AF65-F5344CB8AC3E}">
        <p14:creationId xmlns:p14="http://schemas.microsoft.com/office/powerpoint/2010/main" val="1663919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sz="2100" dirty="0" err="1"/>
              <a:t>Muda</a:t>
            </a:r>
            <a:r>
              <a:rPr lang="tr-TR" sz="2100" dirty="0"/>
              <a:t> yaklaşımında ürüne ve müşteriye doğrudan katkısı olmayan işler “7 kayıp” olarak bilinir. Bu kayıplar aşağıdaki gibidir:</a:t>
            </a:r>
          </a:p>
          <a:p>
            <a:pPr marL="333375" indent="0">
              <a:buNone/>
            </a:pPr>
            <a:r>
              <a:rPr lang="tr-TR" sz="2100" dirty="0"/>
              <a:t>• </a:t>
            </a:r>
            <a:r>
              <a:rPr lang="tr-TR" sz="2100" u="sng" dirty="0"/>
              <a:t>Gereğinden fazla üretim</a:t>
            </a:r>
            <a:r>
              <a:rPr lang="tr-TR" sz="2100" dirty="0"/>
              <a:t>,</a:t>
            </a:r>
          </a:p>
          <a:p>
            <a:pPr marL="333375" indent="0">
              <a:spcBef>
                <a:spcPts val="0"/>
              </a:spcBef>
              <a:buNone/>
            </a:pPr>
            <a:r>
              <a:rPr lang="tr-TR" sz="2100" dirty="0"/>
              <a:t>• </a:t>
            </a:r>
            <a:r>
              <a:rPr lang="tr-TR" sz="2100" u="sng" dirty="0"/>
              <a:t>Bekleme</a:t>
            </a:r>
            <a:r>
              <a:rPr lang="tr-TR" sz="2100" dirty="0"/>
              <a:t>,</a:t>
            </a:r>
          </a:p>
          <a:p>
            <a:pPr marL="333375" indent="0">
              <a:spcBef>
                <a:spcPts val="0"/>
              </a:spcBef>
              <a:buNone/>
            </a:pPr>
            <a:r>
              <a:rPr lang="tr-TR" sz="2100" dirty="0"/>
              <a:t>• </a:t>
            </a:r>
            <a:r>
              <a:rPr lang="tr-TR" sz="2100" u="sng" dirty="0"/>
              <a:t>Gereksiz Stoklar</a:t>
            </a:r>
            <a:r>
              <a:rPr lang="tr-TR" sz="2100" dirty="0"/>
              <a:t>,</a:t>
            </a:r>
          </a:p>
          <a:p>
            <a:pPr marL="333375" indent="0">
              <a:spcBef>
                <a:spcPts val="0"/>
              </a:spcBef>
              <a:buNone/>
            </a:pPr>
            <a:r>
              <a:rPr lang="tr-TR" sz="2100" dirty="0"/>
              <a:t>• Gereksiz Taşıma işlemleri (fazla </a:t>
            </a:r>
            <a:r>
              <a:rPr lang="tr-TR" sz="2100" dirty="0" err="1"/>
              <a:t>stoğa</a:t>
            </a:r>
            <a:r>
              <a:rPr lang="tr-TR" sz="2100" dirty="0"/>
              <a:t> ve plansızlığa bağlı),</a:t>
            </a:r>
          </a:p>
          <a:p>
            <a:pPr marL="333375" indent="0">
              <a:spcBef>
                <a:spcPts val="0"/>
              </a:spcBef>
              <a:buNone/>
            </a:pPr>
            <a:r>
              <a:rPr lang="tr-TR" sz="2100" dirty="0"/>
              <a:t>• İşleme israfı (</a:t>
            </a:r>
            <a:r>
              <a:rPr lang="tr-TR" sz="2100" u="sng" dirty="0"/>
              <a:t>Gereksiz işler </a:t>
            </a:r>
            <a:r>
              <a:rPr lang="tr-TR" sz="2100" dirty="0"/>
              <a:t>(angarya)),</a:t>
            </a:r>
          </a:p>
          <a:p>
            <a:pPr marL="333375" indent="0">
              <a:spcBef>
                <a:spcPts val="0"/>
              </a:spcBef>
              <a:buNone/>
            </a:pPr>
            <a:r>
              <a:rPr lang="tr-TR" sz="2100" dirty="0"/>
              <a:t>• Gerek Hareketler (</a:t>
            </a:r>
            <a:r>
              <a:rPr lang="tr-TR" sz="2100" u="sng" dirty="0"/>
              <a:t>ürüne değer katmayan faaliyetler</a:t>
            </a:r>
            <a:r>
              <a:rPr lang="tr-TR" sz="2100" dirty="0"/>
              <a:t>),</a:t>
            </a:r>
          </a:p>
          <a:p>
            <a:pPr marL="333375" indent="0">
              <a:spcBef>
                <a:spcPts val="0"/>
              </a:spcBef>
              <a:buNone/>
            </a:pPr>
            <a:r>
              <a:rPr lang="tr-TR" sz="2100" dirty="0"/>
              <a:t>• </a:t>
            </a:r>
            <a:r>
              <a:rPr lang="tr-TR" sz="2100" u="sng" dirty="0"/>
              <a:t>Üretim hataları </a:t>
            </a:r>
            <a:r>
              <a:rPr lang="tr-TR" sz="2100" dirty="0"/>
              <a:t>(yeniden işlem, hurda vb.).</a:t>
            </a:r>
          </a:p>
        </p:txBody>
      </p:sp>
      <p:sp>
        <p:nvSpPr>
          <p:cNvPr id="4" name="Slayt Numarası Yer Tutucusu 3"/>
          <p:cNvSpPr>
            <a:spLocks noGrp="1"/>
          </p:cNvSpPr>
          <p:nvPr>
            <p:ph type="sldNum" sz="quarter" idx="12"/>
          </p:nvPr>
        </p:nvSpPr>
        <p:spPr/>
        <p:txBody>
          <a:bodyPr/>
          <a:lstStyle/>
          <a:p>
            <a:pPr defTabSz="685800" fontAlgn="base">
              <a:spcBef>
                <a:spcPct val="0"/>
              </a:spcBef>
              <a:spcAft>
                <a:spcPct val="0"/>
              </a:spcAft>
              <a:defRPr/>
            </a:pPr>
            <a:fld id="{B3ABB21D-7B2C-485E-B554-7B947905CACF}" type="slidenum">
              <a:rPr lang="tr-TR">
                <a:solidFill>
                  <a:srgbClr val="FFFFFF"/>
                </a:solidFill>
              </a:rPr>
              <a:pPr defTabSz="685800" fontAlgn="base">
                <a:spcBef>
                  <a:spcPct val="0"/>
                </a:spcBef>
                <a:spcAft>
                  <a:spcPct val="0"/>
                </a:spcAft>
                <a:defRPr/>
              </a:pPr>
              <a:t>9</a:t>
            </a:fld>
            <a:endParaRPr lang="tr-TR">
              <a:solidFill>
                <a:srgbClr val="FFFFFF"/>
              </a:solidFill>
            </a:endParaRPr>
          </a:p>
        </p:txBody>
      </p:sp>
    </p:spTree>
    <p:extLst>
      <p:ext uri="{BB962C8B-B14F-4D97-AF65-F5344CB8AC3E}">
        <p14:creationId xmlns:p14="http://schemas.microsoft.com/office/powerpoint/2010/main" val="2837022719"/>
      </p:ext>
    </p:extLst>
  </p:cSld>
  <p:clrMapOvr>
    <a:masterClrMapping/>
  </p:clrMapOvr>
</p:sld>
</file>

<file path=ppt/theme/theme1.xml><?xml version="1.0" encoding="utf-8"?>
<a:theme xmlns:a="http://schemas.openxmlformats.org/drawingml/2006/main" name="1_Doku">
  <a:themeElements>
    <a:clrScheme name="Doku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Doku">
      <a:majorFont>
        <a:latin typeface="Tahoma"/>
        <a:ea typeface=""/>
        <a:cs typeface=""/>
      </a:majorFont>
      <a:minorFont>
        <a:latin typeface="Tahoma"/>
        <a:ea typeface=""/>
        <a:cs typeface=""/>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tr-TR"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tr-TR"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Doku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Doku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Doku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Doku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Doku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Doku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Doku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Doku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Yüzeyler">
  <a:themeElements>
    <a:clrScheme name="Yüzeyler">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Yüzeyler">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Yüzeyler">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Belge" ma:contentTypeID="0x0101006A9E553F70E7B140B020DC563CB77D25" ma:contentTypeVersion="2" ma:contentTypeDescription="Yeni belge oluşturun." ma:contentTypeScope="" ma:versionID="3a461517eca60ed00139a765f89d6a92">
  <xsd:schema xmlns:xsd="http://www.w3.org/2001/XMLSchema" xmlns:xs="http://www.w3.org/2001/XMLSchema" xmlns:p="http://schemas.microsoft.com/office/2006/metadata/properties" xmlns:ns2="d2ef57f4-bfde-4f44-ab37-e60fdbd0509c" targetNamespace="http://schemas.microsoft.com/office/2006/metadata/properties" ma:root="true" ma:fieldsID="0372ac603b73bba1a60ceb9e4a5aab02" ns2:_="">
    <xsd:import namespace="d2ef57f4-bfde-4f44-ab37-e60fdbd0509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ef57f4-bfde-4f44-ab37-e60fdbd050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2A9493-69A2-4DDB-A384-7245FEB2A30F}">
  <ds:schemaRefs>
    <ds:schemaRef ds:uri="http://schemas.openxmlformats.org/package/2006/metadata/core-properties"/>
    <ds:schemaRef ds:uri="http://schemas.microsoft.com/office/infopath/2007/PartnerControls"/>
    <ds:schemaRef ds:uri="http://purl.org/dc/dcmitype/"/>
    <ds:schemaRef ds:uri="http://purl.org/dc/terms/"/>
    <ds:schemaRef ds:uri="http://purl.org/dc/elements/1.1/"/>
    <ds:schemaRef ds:uri="http://schemas.microsoft.com/office/2006/metadata/properties"/>
    <ds:schemaRef ds:uri="http://schemas.microsoft.com/office/2006/documentManagement/types"/>
    <ds:schemaRef ds:uri="d2ef57f4-bfde-4f44-ab37-e60fdbd0509c"/>
    <ds:schemaRef ds:uri="http://www.w3.org/XML/1998/namespace"/>
  </ds:schemaRefs>
</ds:datastoreItem>
</file>

<file path=customXml/itemProps2.xml><?xml version="1.0" encoding="utf-8"?>
<ds:datastoreItem xmlns:ds="http://schemas.openxmlformats.org/officeDocument/2006/customXml" ds:itemID="{DEFBE21F-67C9-4454-9E66-2C67E40252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ef57f4-bfde-4f44-ab37-e60fdbd050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C0271C-1C64-4731-BB66-1A858D25453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1090</TotalTime>
  <Words>1930</Words>
  <Application>Microsoft Office PowerPoint</Application>
  <PresentationFormat>Ekran Gösterisi (4:3)</PresentationFormat>
  <Paragraphs>117</Paragraphs>
  <Slides>29</Slides>
  <Notes>1</Notes>
  <HiddenSlides>0</HiddenSlides>
  <MMClips>0</MMClips>
  <ScaleCrop>false</ScaleCrop>
  <HeadingPairs>
    <vt:vector size="6" baseType="variant">
      <vt:variant>
        <vt:lpstr>Kullanılan Yazı Tipleri</vt:lpstr>
      </vt:variant>
      <vt:variant>
        <vt:i4>7</vt:i4>
      </vt:variant>
      <vt:variant>
        <vt:lpstr>Tema</vt:lpstr>
      </vt:variant>
      <vt:variant>
        <vt:i4>2</vt:i4>
      </vt:variant>
      <vt:variant>
        <vt:lpstr>Slayt Başlıkları</vt:lpstr>
      </vt:variant>
      <vt:variant>
        <vt:i4>29</vt:i4>
      </vt:variant>
    </vt:vector>
  </HeadingPairs>
  <TitlesOfParts>
    <vt:vector size="38" baseType="lpstr">
      <vt:lpstr>Arial</vt:lpstr>
      <vt:lpstr>Calibri</vt:lpstr>
      <vt:lpstr>Tahoma</vt:lpstr>
      <vt:lpstr>Trebuchet MS</vt:lpstr>
      <vt:lpstr>Verdana</vt:lpstr>
      <vt:lpstr>Wingdings</vt:lpstr>
      <vt:lpstr>Wingdings 3</vt:lpstr>
      <vt:lpstr>1_Doku</vt:lpstr>
      <vt:lpstr>Yüzeyler</vt:lpstr>
      <vt:lpstr>11.Yalın Üretim ve Diğer Sürekli İyileştirme Teknikleri</vt:lpstr>
      <vt:lpstr>PowerPoint Sunusu</vt:lpstr>
      <vt:lpstr>PowerPoint Sunusu</vt:lpstr>
      <vt:lpstr>PowerPoint Sunusu</vt:lpstr>
      <vt:lpstr>PowerPoint Sunusu</vt:lpstr>
      <vt:lpstr>PowerPoint Sunusu</vt:lpstr>
      <vt:lpstr>MUDA</vt:lpstr>
      <vt:lpstr>PowerPoint Sunusu</vt:lpstr>
      <vt:lpstr>PowerPoint Sunusu</vt:lpstr>
      <vt:lpstr>PowerPoint Sunusu</vt:lpstr>
      <vt:lpstr>PowerPoint Sunusu</vt:lpstr>
      <vt:lpstr>PowerPoint Sunusu</vt:lpstr>
      <vt:lpstr>PowerPoint Sunusu</vt:lpstr>
      <vt:lpstr>5S Tertip Düzen</vt:lpstr>
      <vt:lpstr>PowerPoint Sunusu</vt:lpstr>
      <vt:lpstr>PowerPoint Sunusu</vt:lpstr>
      <vt:lpstr>PowerPoint Sunusu</vt:lpstr>
      <vt:lpstr>PowerPoint Sunusu</vt:lpstr>
      <vt:lpstr>Altı sigma (6σ)</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Toplam Kalite Yönetimi</dc:title>
  <dc:creator>mustafa girgin</dc:creator>
  <cp:lastModifiedBy>Cengizhan Topcu</cp:lastModifiedBy>
  <cp:revision>107</cp:revision>
  <dcterms:created xsi:type="dcterms:W3CDTF">2020-10-05T12:10:44Z</dcterms:created>
  <dcterms:modified xsi:type="dcterms:W3CDTF">2021-01-21T15:38:18Z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0x0101006A9E553F70E7B140B020DC563CB77D25</vt:lpwstr>
  </property>
</Properties>
</file>